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5" r:id="rId7"/>
    <p:sldId id="27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9" r:id="rId19"/>
    <p:sldId id="280" r:id="rId20"/>
    <p:sldId id="270" r:id="rId21"/>
    <p:sldId id="271" r:id="rId22"/>
    <p:sldId id="272" r:id="rId23"/>
    <p:sldId id="273" r:id="rId24"/>
  </p:sldIdLst>
  <p:sldSz cx="18288000" cy="10287000"/>
  <p:notesSz cx="6858000" cy="9144000"/>
  <p:embeddedFontLst>
    <p:embeddedFont>
      <p:font typeface="Atkinson Hyperlegible Bold" panose="020B0604020202020204" charset="0"/>
      <p:regular r:id="rId25"/>
    </p:embeddedFont>
    <p:embeddedFont>
      <p:font typeface="Bitter" panose="020B0604020202020204" charset="0"/>
      <p:regular r:id="rId26"/>
    </p:embeddedFont>
    <p:embeddedFont>
      <p:font typeface="Pagkaki" panose="020B0604020202020204" charset="0"/>
      <p:regular r:id="rId27"/>
    </p:embeddedFont>
    <p:embeddedFont>
      <p:font typeface="Sniglet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tkinson Hyperlegible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4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26" Type="http://schemas.openxmlformats.org/officeDocument/2006/relationships/image" Target="../media/image49.png"/><Relationship Id="rId39" Type="http://schemas.openxmlformats.org/officeDocument/2006/relationships/image" Target="../media/image54.png"/><Relationship Id="rId21" Type="http://schemas.openxmlformats.org/officeDocument/2006/relationships/image" Target="../media/image54.svg"/><Relationship Id="rId34" Type="http://schemas.openxmlformats.org/officeDocument/2006/relationships/image" Target="../media/image53.png"/><Relationship Id="rId42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29" Type="http://schemas.openxmlformats.org/officeDocument/2006/relationships/image" Target="../media/image62.svg"/><Relationship Id="rId41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48.png"/><Relationship Id="rId32" Type="http://schemas.openxmlformats.org/officeDocument/2006/relationships/image" Target="../media/image52.png"/><Relationship Id="rId37" Type="http://schemas.openxmlformats.org/officeDocument/2006/relationships/image" Target="../media/image25.png"/><Relationship Id="rId40" Type="http://schemas.openxmlformats.org/officeDocument/2006/relationships/image" Target="../media/image12.png"/><Relationship Id="rId5" Type="http://schemas.openxmlformats.org/officeDocument/2006/relationships/image" Target="../media/image35.png"/><Relationship Id="rId15" Type="http://schemas.openxmlformats.org/officeDocument/2006/relationships/image" Target="../media/image48.svg"/><Relationship Id="rId23" Type="http://schemas.openxmlformats.org/officeDocument/2006/relationships/image" Target="../media/image56.svg"/><Relationship Id="rId28" Type="http://schemas.openxmlformats.org/officeDocument/2006/relationships/image" Target="../media/image50.png"/><Relationship Id="rId36" Type="http://schemas.openxmlformats.org/officeDocument/2006/relationships/image" Target="../media/image1.png"/><Relationship Id="rId10" Type="http://schemas.openxmlformats.org/officeDocument/2006/relationships/image" Target="../media/image40.png"/><Relationship Id="rId19" Type="http://schemas.openxmlformats.org/officeDocument/2006/relationships/image" Target="../media/image52.svg"/><Relationship Id="rId31" Type="http://schemas.openxmlformats.org/officeDocument/2006/relationships/image" Target="../media/image64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image" Target="../media/image60.svg"/><Relationship Id="rId30" Type="http://schemas.openxmlformats.org/officeDocument/2006/relationships/image" Target="../media/image51.png"/><Relationship Id="rId35" Type="http://schemas.openxmlformats.org/officeDocument/2006/relationships/image" Target="../media/image68.svg"/><Relationship Id="rId8" Type="http://schemas.openxmlformats.org/officeDocument/2006/relationships/image" Target="../media/image38.png"/><Relationship Id="rId3" Type="http://schemas.openxmlformats.org/officeDocument/2006/relationships/image" Target="../media/image37.svg"/><Relationship Id="rId12" Type="http://schemas.openxmlformats.org/officeDocument/2006/relationships/image" Target="../media/image10.pn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33" Type="http://schemas.openxmlformats.org/officeDocument/2006/relationships/image" Target="../media/image66.svg"/><Relationship Id="rId38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0.png"/><Relationship Id="rId18" Type="http://schemas.openxmlformats.org/officeDocument/2006/relationships/image" Target="../media/image80.svg"/><Relationship Id="rId3" Type="http://schemas.openxmlformats.org/officeDocument/2006/relationships/image" Target="../media/image8.svg"/><Relationship Id="rId7" Type="http://schemas.openxmlformats.org/officeDocument/2006/relationships/image" Target="../media/image36.png"/><Relationship Id="rId12" Type="http://schemas.openxmlformats.org/officeDocument/2006/relationships/image" Target="../media/image42.png"/><Relationship Id="rId17" Type="http://schemas.openxmlformats.org/officeDocument/2006/relationships/image" Target="../media/image63.png"/><Relationship Id="rId2" Type="http://schemas.openxmlformats.org/officeDocument/2006/relationships/image" Target="../media/image6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9.png"/><Relationship Id="rId5" Type="http://schemas.openxmlformats.org/officeDocument/2006/relationships/image" Target="../media/image72.svg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5244">
            <a:off x="7118487" y="447257"/>
            <a:ext cx="8981828" cy="7014229"/>
          </a:xfrm>
          <a:custGeom>
            <a:avLst/>
            <a:gdLst/>
            <a:ahLst/>
            <a:cxnLst/>
            <a:rect l="l" t="t" r="r" b="b"/>
            <a:pathLst>
              <a:path w="8981828" h="7014229">
                <a:moveTo>
                  <a:pt x="0" y="0"/>
                </a:moveTo>
                <a:lnTo>
                  <a:pt x="8981828" y="0"/>
                </a:lnTo>
                <a:lnTo>
                  <a:pt x="8981828" y="7014230"/>
                </a:lnTo>
                <a:lnTo>
                  <a:pt x="0" y="7014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327"/>
            </a:stretch>
          </a:blipFill>
        </p:spPr>
      </p:sp>
      <p:sp>
        <p:nvSpPr>
          <p:cNvPr id="3" name="Freeform 3"/>
          <p:cNvSpPr/>
          <p:nvPr/>
        </p:nvSpPr>
        <p:spPr>
          <a:xfrm rot="-826015">
            <a:off x="13031509" y="4806423"/>
            <a:ext cx="4272344" cy="4606301"/>
          </a:xfrm>
          <a:custGeom>
            <a:avLst/>
            <a:gdLst/>
            <a:ahLst/>
            <a:cxnLst/>
            <a:rect l="l" t="t" r="r" b="b"/>
            <a:pathLst>
              <a:path w="4272344" h="4606301">
                <a:moveTo>
                  <a:pt x="0" y="0"/>
                </a:moveTo>
                <a:lnTo>
                  <a:pt x="4272344" y="0"/>
                </a:lnTo>
                <a:lnTo>
                  <a:pt x="4272344" y="4606301"/>
                </a:lnTo>
                <a:lnTo>
                  <a:pt x="0" y="4606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31851">
            <a:off x="2024045" y="-960717"/>
            <a:ext cx="10588292" cy="14970592"/>
          </a:xfrm>
          <a:custGeom>
            <a:avLst/>
            <a:gdLst/>
            <a:ahLst/>
            <a:cxnLst/>
            <a:rect l="l" t="t" r="r" b="b"/>
            <a:pathLst>
              <a:path w="10588292" h="14970592">
                <a:moveTo>
                  <a:pt x="0" y="0"/>
                </a:moveTo>
                <a:lnTo>
                  <a:pt x="10588291" y="0"/>
                </a:lnTo>
                <a:lnTo>
                  <a:pt x="10588291" y="14970593"/>
                </a:lnTo>
                <a:lnTo>
                  <a:pt x="0" y="14970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6430">
            <a:off x="-858451" y="1024543"/>
            <a:ext cx="5383019" cy="1702380"/>
          </a:xfrm>
          <a:custGeom>
            <a:avLst/>
            <a:gdLst/>
            <a:ahLst/>
            <a:cxnLst/>
            <a:rect l="l" t="t" r="r" b="b"/>
            <a:pathLst>
              <a:path w="5383019" h="1702380">
                <a:moveTo>
                  <a:pt x="0" y="0"/>
                </a:moveTo>
                <a:lnTo>
                  <a:pt x="5383020" y="0"/>
                </a:lnTo>
                <a:lnTo>
                  <a:pt x="5383020" y="1702380"/>
                </a:lnTo>
                <a:lnTo>
                  <a:pt x="0" y="1702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49616" y="6049074"/>
            <a:ext cx="3190348" cy="3209226"/>
          </a:xfrm>
          <a:custGeom>
            <a:avLst/>
            <a:gdLst/>
            <a:ahLst/>
            <a:cxnLst/>
            <a:rect l="l" t="t" r="r" b="b"/>
            <a:pathLst>
              <a:path w="3190348" h="3209226">
                <a:moveTo>
                  <a:pt x="0" y="0"/>
                </a:moveTo>
                <a:lnTo>
                  <a:pt x="3190348" y="0"/>
                </a:lnTo>
                <a:lnTo>
                  <a:pt x="3190348" y="3209226"/>
                </a:lnTo>
                <a:lnTo>
                  <a:pt x="0" y="3209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168148">
            <a:off x="1244034" y="4476756"/>
            <a:ext cx="12240239" cy="865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04"/>
              </a:lnSpc>
            </a:pPr>
            <a:r>
              <a:rPr lang="en-US" sz="16099">
                <a:solidFill>
                  <a:srgbClr val="363464"/>
                </a:solidFill>
                <a:latin typeface="Pagkaki"/>
                <a:ea typeface="Pagkaki"/>
                <a:cs typeface="Pagkaki"/>
                <a:sym typeface="Pagkaki"/>
              </a:rPr>
              <a:t>DEPRECIATION OF ASSETS</a:t>
            </a:r>
          </a:p>
          <a:p>
            <a:pPr algn="l">
              <a:lnSpc>
                <a:spcPts val="16904"/>
              </a:lnSpc>
            </a:pPr>
            <a:endParaRPr lang="en-US" sz="16099">
              <a:solidFill>
                <a:srgbClr val="363464"/>
              </a:solidFill>
              <a:latin typeface="Pagkaki"/>
              <a:ea typeface="Pagkaki"/>
              <a:cs typeface="Pagkaki"/>
              <a:sym typeface="Pagkaki"/>
            </a:endParaRPr>
          </a:p>
          <a:p>
            <a:pPr algn="l">
              <a:lnSpc>
                <a:spcPts val="16904"/>
              </a:lnSpc>
            </a:pPr>
            <a:endParaRPr lang="en-US" sz="16099">
              <a:solidFill>
                <a:srgbClr val="363464"/>
              </a:solidFill>
              <a:latin typeface="Pagkaki"/>
              <a:ea typeface="Pagkaki"/>
              <a:cs typeface="Pagkaki"/>
              <a:sym typeface="Pagkaki"/>
            </a:endParaRPr>
          </a:p>
        </p:txBody>
      </p:sp>
      <p:sp>
        <p:nvSpPr>
          <p:cNvPr id="8" name="TextBox 8"/>
          <p:cNvSpPr txBox="1"/>
          <p:nvPr/>
        </p:nvSpPr>
        <p:spPr>
          <a:xfrm rot="-168148">
            <a:off x="1438513" y="8622165"/>
            <a:ext cx="12240239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5000">
                <a:solidFill>
                  <a:srgbClr val="363464"/>
                </a:solidFill>
                <a:latin typeface="Sniglet"/>
                <a:ea typeface="Sniglet"/>
                <a:cs typeface="Sniglet"/>
                <a:sym typeface="Sniglet"/>
              </a:rPr>
              <a:t>LC ACCOUNTING | MR. REGAN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9141" y="-451979"/>
            <a:ext cx="19226282" cy="3094278"/>
            <a:chOff x="0" y="0"/>
            <a:chExt cx="11433855" cy="1840165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11444523" cy="1841943"/>
            </a:xfrm>
            <a:custGeom>
              <a:avLst/>
              <a:gdLst/>
              <a:ahLst/>
              <a:cxnLst/>
              <a:rect l="l" t="t" r="r" b="b"/>
              <a:pathLst>
                <a:path w="11444523" h="1841943">
                  <a:moveTo>
                    <a:pt x="11428394" y="186309"/>
                  </a:moveTo>
                  <a:cubicBezTo>
                    <a:pt x="11428013" y="125349"/>
                    <a:pt x="11437411" y="8509"/>
                    <a:pt x="11437411" y="8509"/>
                  </a:cubicBezTo>
                  <a:lnTo>
                    <a:pt x="11292504" y="6223"/>
                  </a:lnTo>
                  <a:lnTo>
                    <a:pt x="11087018" y="16002"/>
                  </a:lnTo>
                  <a:cubicBezTo>
                    <a:pt x="11087018" y="16002"/>
                    <a:pt x="10753389" y="0"/>
                    <a:pt x="10721512" y="14986"/>
                  </a:cubicBezTo>
                  <a:cubicBezTo>
                    <a:pt x="10689508" y="29972"/>
                    <a:pt x="10623595" y="6223"/>
                    <a:pt x="10623595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196275"/>
                  </a:lnTo>
                  <a:lnTo>
                    <a:pt x="25019" y="1375091"/>
                  </a:lnTo>
                  <a:cubicBezTo>
                    <a:pt x="25019" y="1375091"/>
                    <a:pt x="0" y="1416239"/>
                    <a:pt x="16002" y="1576259"/>
                  </a:cubicBezTo>
                  <a:cubicBezTo>
                    <a:pt x="32004" y="1736279"/>
                    <a:pt x="49276" y="1831529"/>
                    <a:pt x="49276" y="1831529"/>
                  </a:cubicBezTo>
                  <a:lnTo>
                    <a:pt x="132842" y="1831783"/>
                  </a:lnTo>
                  <a:lnTo>
                    <a:pt x="305562" y="1815273"/>
                  </a:lnTo>
                  <a:lnTo>
                    <a:pt x="532511" y="1832799"/>
                  </a:lnTo>
                  <a:lnTo>
                    <a:pt x="771144" y="1841943"/>
                  </a:lnTo>
                  <a:lnTo>
                    <a:pt x="906526" y="1816797"/>
                  </a:lnTo>
                  <a:lnTo>
                    <a:pt x="1008761" y="1834069"/>
                  </a:lnTo>
                  <a:lnTo>
                    <a:pt x="10688365" y="1835974"/>
                  </a:lnTo>
                  <a:lnTo>
                    <a:pt x="10931316" y="1836609"/>
                  </a:lnTo>
                  <a:lnTo>
                    <a:pt x="11168171" y="1826957"/>
                  </a:lnTo>
                  <a:lnTo>
                    <a:pt x="11354480" y="1837752"/>
                  </a:lnTo>
                  <a:lnTo>
                    <a:pt x="11431950" y="1838006"/>
                  </a:lnTo>
                  <a:lnTo>
                    <a:pt x="11432331" y="1690051"/>
                  </a:lnTo>
                  <a:lnTo>
                    <a:pt x="11432585" y="1576386"/>
                  </a:lnTo>
                  <a:lnTo>
                    <a:pt x="11424711" y="1370900"/>
                  </a:lnTo>
                  <a:lnTo>
                    <a:pt x="11433601" y="1202752"/>
                  </a:lnTo>
                  <a:lnTo>
                    <a:pt x="11435379" y="671576"/>
                  </a:lnTo>
                  <a:lnTo>
                    <a:pt x="11444523" y="424561"/>
                  </a:lnTo>
                  <a:cubicBezTo>
                    <a:pt x="11444523" y="424561"/>
                    <a:pt x="11428521" y="247015"/>
                    <a:pt x="11428140" y="186055"/>
                  </a:cubicBezTo>
                  <a:close/>
                </a:path>
              </a:pathLst>
            </a:custGeom>
            <a:solidFill>
              <a:srgbClr val="BDBBF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038350" y="2295525"/>
            <a:ext cx="14211300" cy="693547"/>
            <a:chOff x="0" y="0"/>
            <a:chExt cx="3742894" cy="1826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42894" cy="182663"/>
            </a:xfrm>
            <a:custGeom>
              <a:avLst/>
              <a:gdLst/>
              <a:ahLst/>
              <a:cxnLst/>
              <a:rect l="l" t="t" r="r" b="b"/>
              <a:pathLst>
                <a:path w="3742894" h="182663">
                  <a:moveTo>
                    <a:pt x="0" y="0"/>
                  </a:moveTo>
                  <a:lnTo>
                    <a:pt x="3742894" y="0"/>
                  </a:lnTo>
                  <a:lnTo>
                    <a:pt x="3742894" y="182663"/>
                  </a:lnTo>
                  <a:lnTo>
                    <a:pt x="0" y="182663"/>
                  </a:lnTo>
                  <a:close/>
                </a:path>
              </a:pathLst>
            </a:custGeom>
            <a:solidFill>
              <a:srgbClr val="759C5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3742894" cy="249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47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868586" y="5143500"/>
            <a:ext cx="14550828" cy="2819223"/>
          </a:xfrm>
          <a:custGeom>
            <a:avLst/>
            <a:gdLst/>
            <a:ahLst/>
            <a:cxnLst/>
            <a:rect l="l" t="t" r="r" b="b"/>
            <a:pathLst>
              <a:path w="14550828" h="2819223">
                <a:moveTo>
                  <a:pt x="0" y="0"/>
                </a:moveTo>
                <a:lnTo>
                  <a:pt x="14550828" y="0"/>
                </a:lnTo>
                <a:lnTo>
                  <a:pt x="14550828" y="2819223"/>
                </a:lnTo>
                <a:lnTo>
                  <a:pt x="0" y="2819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143000"/>
            <a:ext cx="16230600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8000">
                <a:solidFill>
                  <a:srgbClr val="759C5C"/>
                </a:solidFill>
                <a:latin typeface="Pagkaki"/>
                <a:ea typeface="Pagkaki"/>
                <a:cs typeface="Pagkaki"/>
                <a:sym typeface="Pagkaki"/>
              </a:rPr>
              <a:t>USEFUL ECONOMIC LIFE</a:t>
            </a:r>
          </a:p>
        </p:txBody>
      </p:sp>
    </p:spTree>
  </p:cSld>
  <p:clrMapOvr>
    <a:masterClrMapping/>
  </p:clrMapOvr>
  <p:transition spd="slow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37068" y="1452906"/>
            <a:ext cx="13213863" cy="8423838"/>
          </a:xfrm>
          <a:custGeom>
            <a:avLst/>
            <a:gdLst/>
            <a:ahLst/>
            <a:cxnLst/>
            <a:rect l="l" t="t" r="r" b="b"/>
            <a:pathLst>
              <a:path w="13213863" h="8423838">
                <a:moveTo>
                  <a:pt x="0" y="0"/>
                </a:moveTo>
                <a:lnTo>
                  <a:pt x="13213864" y="0"/>
                </a:lnTo>
                <a:lnTo>
                  <a:pt x="13213864" y="8423838"/>
                </a:lnTo>
                <a:lnTo>
                  <a:pt x="0" y="842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2364949" y="533400"/>
            <a:ext cx="16230600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8000">
                <a:solidFill>
                  <a:srgbClr val="759C5C"/>
                </a:solidFill>
                <a:latin typeface="Pagkaki"/>
                <a:ea typeface="Pagkaki"/>
                <a:cs typeface="Pagkaki"/>
                <a:sym typeface="Pagkaki"/>
              </a:rPr>
              <a:t>CALCULATING DEPRECIATION</a:t>
            </a: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33553" y="2160501"/>
            <a:ext cx="1840743" cy="2493106"/>
          </a:xfrm>
          <a:custGeom>
            <a:avLst/>
            <a:gdLst/>
            <a:ahLst/>
            <a:cxnLst/>
            <a:rect l="l" t="t" r="r" b="b"/>
            <a:pathLst>
              <a:path w="1840743" h="2493106">
                <a:moveTo>
                  <a:pt x="0" y="0"/>
                </a:moveTo>
                <a:lnTo>
                  <a:pt x="1840743" y="0"/>
                </a:lnTo>
                <a:lnTo>
                  <a:pt x="1840743" y="2493105"/>
                </a:lnTo>
                <a:lnTo>
                  <a:pt x="0" y="2493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02755" y="4396344"/>
            <a:ext cx="4596065" cy="3354149"/>
          </a:xfrm>
          <a:custGeom>
            <a:avLst/>
            <a:gdLst/>
            <a:ahLst/>
            <a:cxnLst/>
            <a:rect l="l" t="t" r="r" b="b"/>
            <a:pathLst>
              <a:path w="4596065" h="3354149">
                <a:moveTo>
                  <a:pt x="0" y="0"/>
                </a:moveTo>
                <a:lnTo>
                  <a:pt x="4596064" y="0"/>
                </a:lnTo>
                <a:lnTo>
                  <a:pt x="4596064" y="3354149"/>
                </a:lnTo>
                <a:lnTo>
                  <a:pt x="0" y="3354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71292" y="7510016"/>
            <a:ext cx="2965266" cy="2223950"/>
          </a:xfrm>
          <a:custGeom>
            <a:avLst/>
            <a:gdLst/>
            <a:ahLst/>
            <a:cxnLst/>
            <a:rect l="l" t="t" r="r" b="b"/>
            <a:pathLst>
              <a:path w="2965266" h="2223950">
                <a:moveTo>
                  <a:pt x="0" y="0"/>
                </a:moveTo>
                <a:lnTo>
                  <a:pt x="2965266" y="0"/>
                </a:lnTo>
                <a:lnTo>
                  <a:pt x="2965266" y="2223950"/>
                </a:lnTo>
                <a:lnTo>
                  <a:pt x="0" y="222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2364949" y="533400"/>
            <a:ext cx="16230600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8000">
                <a:solidFill>
                  <a:srgbClr val="759C5C"/>
                </a:solidFill>
                <a:latin typeface="Pagkaki"/>
                <a:ea typeface="Pagkaki"/>
                <a:cs typeface="Pagkaki"/>
                <a:sym typeface="Pagkaki"/>
              </a:rPr>
              <a:t>PRODUCT EXAMPLES: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25525" y="3083521"/>
            <a:ext cx="677723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363464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iPhone 13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25525" y="5749886"/>
            <a:ext cx="677723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363464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2024 Audi A4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25525" y="8298458"/>
            <a:ext cx="677723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363464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Factory Machinery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125208" y="1841767"/>
            <a:ext cx="6133569" cy="4600177"/>
          </a:xfrm>
          <a:custGeom>
            <a:avLst/>
            <a:gdLst/>
            <a:ahLst/>
            <a:cxnLst/>
            <a:rect l="l" t="t" r="r" b="b"/>
            <a:pathLst>
              <a:path w="6133569" h="4600177">
                <a:moveTo>
                  <a:pt x="0" y="0"/>
                </a:moveTo>
                <a:lnTo>
                  <a:pt x="6133569" y="0"/>
                </a:lnTo>
                <a:lnTo>
                  <a:pt x="6133569" y="4600177"/>
                </a:lnTo>
                <a:lnTo>
                  <a:pt x="0" y="4600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70033" y="2528465"/>
            <a:ext cx="12599087" cy="5910117"/>
          </a:xfrm>
          <a:custGeom>
            <a:avLst/>
            <a:gdLst/>
            <a:ahLst/>
            <a:cxnLst/>
            <a:rect l="l" t="t" r="r" b="b"/>
            <a:pathLst>
              <a:path w="12599087" h="5910117">
                <a:moveTo>
                  <a:pt x="0" y="0"/>
                </a:moveTo>
                <a:lnTo>
                  <a:pt x="12599086" y="0"/>
                </a:lnTo>
                <a:lnTo>
                  <a:pt x="12599086" y="5910117"/>
                </a:lnTo>
                <a:lnTo>
                  <a:pt x="0" y="59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74165">
            <a:off x="2631624" y="819940"/>
            <a:ext cx="9623569" cy="2706557"/>
            <a:chOff x="0" y="0"/>
            <a:chExt cx="7631748" cy="2146372"/>
          </a:xfrm>
        </p:grpSpPr>
        <p:sp>
          <p:nvSpPr>
            <p:cNvPr id="5" name="Freeform 5"/>
            <p:cNvSpPr/>
            <p:nvPr/>
          </p:nvSpPr>
          <p:spPr>
            <a:xfrm>
              <a:off x="-10795" y="-1905"/>
              <a:ext cx="7642417" cy="2148150"/>
            </a:xfrm>
            <a:custGeom>
              <a:avLst/>
              <a:gdLst/>
              <a:ahLst/>
              <a:cxnLst/>
              <a:rect l="l" t="t" r="r" b="b"/>
              <a:pathLst>
                <a:path w="7642417" h="2148150">
                  <a:moveTo>
                    <a:pt x="7626288" y="186309"/>
                  </a:moveTo>
                  <a:cubicBezTo>
                    <a:pt x="7625906" y="125349"/>
                    <a:pt x="7635305" y="8509"/>
                    <a:pt x="7635305" y="8509"/>
                  </a:cubicBezTo>
                  <a:lnTo>
                    <a:pt x="7490397" y="6223"/>
                  </a:lnTo>
                  <a:lnTo>
                    <a:pt x="7284911" y="16002"/>
                  </a:lnTo>
                  <a:cubicBezTo>
                    <a:pt x="7284911" y="16002"/>
                    <a:pt x="6951282" y="0"/>
                    <a:pt x="6919405" y="14986"/>
                  </a:cubicBezTo>
                  <a:cubicBezTo>
                    <a:pt x="6887402" y="29972"/>
                    <a:pt x="6821489" y="6223"/>
                    <a:pt x="6821489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502482"/>
                  </a:lnTo>
                  <a:lnTo>
                    <a:pt x="25019" y="1681298"/>
                  </a:lnTo>
                  <a:cubicBezTo>
                    <a:pt x="25019" y="1681298"/>
                    <a:pt x="0" y="1722446"/>
                    <a:pt x="16002" y="1882466"/>
                  </a:cubicBezTo>
                  <a:cubicBezTo>
                    <a:pt x="32004" y="2042486"/>
                    <a:pt x="49276" y="2137736"/>
                    <a:pt x="49276" y="2137736"/>
                  </a:cubicBezTo>
                  <a:lnTo>
                    <a:pt x="132842" y="2137991"/>
                  </a:lnTo>
                  <a:lnTo>
                    <a:pt x="305562" y="2121480"/>
                  </a:lnTo>
                  <a:lnTo>
                    <a:pt x="532511" y="2139007"/>
                  </a:lnTo>
                  <a:lnTo>
                    <a:pt x="771144" y="2148150"/>
                  </a:lnTo>
                  <a:lnTo>
                    <a:pt x="906526" y="2123004"/>
                  </a:lnTo>
                  <a:lnTo>
                    <a:pt x="1008761" y="2140276"/>
                  </a:lnTo>
                  <a:lnTo>
                    <a:pt x="6886258" y="2142182"/>
                  </a:lnTo>
                  <a:lnTo>
                    <a:pt x="7129209" y="2142816"/>
                  </a:lnTo>
                  <a:lnTo>
                    <a:pt x="7366065" y="2133164"/>
                  </a:lnTo>
                  <a:lnTo>
                    <a:pt x="7552373" y="2143960"/>
                  </a:lnTo>
                  <a:lnTo>
                    <a:pt x="7629843" y="2144213"/>
                  </a:lnTo>
                  <a:lnTo>
                    <a:pt x="7630224" y="1996258"/>
                  </a:lnTo>
                  <a:lnTo>
                    <a:pt x="7630479" y="1882593"/>
                  </a:lnTo>
                  <a:lnTo>
                    <a:pt x="7622604" y="1677107"/>
                  </a:lnTo>
                  <a:lnTo>
                    <a:pt x="7631494" y="1508959"/>
                  </a:lnTo>
                  <a:lnTo>
                    <a:pt x="7633272" y="671576"/>
                  </a:lnTo>
                  <a:lnTo>
                    <a:pt x="7642417" y="424561"/>
                  </a:lnTo>
                  <a:cubicBezTo>
                    <a:pt x="7642417" y="424561"/>
                    <a:pt x="7626415" y="247015"/>
                    <a:pt x="7626033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223927" y="7200900"/>
            <a:ext cx="1692212" cy="2057400"/>
          </a:xfrm>
          <a:custGeom>
            <a:avLst/>
            <a:gdLst/>
            <a:ahLst/>
            <a:cxnLst/>
            <a:rect l="l" t="t" r="r" b="b"/>
            <a:pathLst>
              <a:path w="1692212" h="2057400">
                <a:moveTo>
                  <a:pt x="0" y="0"/>
                </a:moveTo>
                <a:lnTo>
                  <a:pt x="1692211" y="0"/>
                </a:lnTo>
                <a:lnTo>
                  <a:pt x="169221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08243" y="4155101"/>
            <a:ext cx="11768689" cy="237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5599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1.Straight line method</a:t>
            </a:r>
          </a:p>
          <a:p>
            <a:pPr marL="0" lvl="1" indent="0" algn="l">
              <a:lnSpc>
                <a:spcPts val="9799"/>
              </a:lnSpc>
            </a:pPr>
            <a:r>
              <a:rPr lang="en-US" sz="5599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2.Reducing balance method</a:t>
            </a:r>
          </a:p>
        </p:txBody>
      </p:sp>
      <p:sp>
        <p:nvSpPr>
          <p:cNvPr id="8" name="TextBox 8"/>
          <p:cNvSpPr txBox="1"/>
          <p:nvPr/>
        </p:nvSpPr>
        <p:spPr>
          <a:xfrm rot="-74165">
            <a:off x="3099733" y="1256042"/>
            <a:ext cx="8744876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75"/>
              </a:lnSpc>
              <a:spcBef>
                <a:spcPct val="0"/>
              </a:spcBef>
            </a:pPr>
            <a:r>
              <a:rPr lang="en-US" sz="9500">
                <a:solidFill>
                  <a:srgbClr val="FFFFFF"/>
                </a:solidFill>
                <a:latin typeface="Pagkaki"/>
                <a:ea typeface="Pagkaki"/>
                <a:cs typeface="Pagkaki"/>
                <a:sym typeface="Pagkaki"/>
              </a:rPr>
              <a:t>METHODS OF DEPRECIATION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7298">
            <a:off x="15679700" y="-939938"/>
            <a:ext cx="8605299" cy="12166876"/>
          </a:xfrm>
          <a:custGeom>
            <a:avLst/>
            <a:gdLst/>
            <a:ahLst/>
            <a:cxnLst/>
            <a:rect l="l" t="t" r="r" b="b"/>
            <a:pathLst>
              <a:path w="8605299" h="12166876">
                <a:moveTo>
                  <a:pt x="0" y="0"/>
                </a:moveTo>
                <a:lnTo>
                  <a:pt x="8605300" y="0"/>
                </a:lnTo>
                <a:lnTo>
                  <a:pt x="8605300" y="12166876"/>
                </a:lnTo>
                <a:lnTo>
                  <a:pt x="0" y="12166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65023">
            <a:off x="12331240" y="3080679"/>
            <a:ext cx="5157636" cy="6270729"/>
            <a:chOff x="0" y="0"/>
            <a:chExt cx="812800" cy="9882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988214"/>
            </a:xfrm>
            <a:custGeom>
              <a:avLst/>
              <a:gdLst/>
              <a:ahLst/>
              <a:cxnLst/>
              <a:rect l="l" t="t" r="r" b="b"/>
              <a:pathLst>
                <a:path w="812800" h="988214">
                  <a:moveTo>
                    <a:pt x="0" y="0"/>
                  </a:moveTo>
                  <a:lnTo>
                    <a:pt x="812800" y="0"/>
                  </a:lnTo>
                  <a:lnTo>
                    <a:pt x="812800" y="988214"/>
                  </a:lnTo>
                  <a:lnTo>
                    <a:pt x="0" y="988214"/>
                  </a:lnTo>
                  <a:close/>
                </a:path>
              </a:pathLst>
            </a:custGeom>
            <a:blipFill>
              <a:blip r:embed="rId4"/>
              <a:stretch>
                <a:fillRect l="-38422" r="-38422"/>
              </a:stretch>
            </a:blipFill>
            <a:ln w="3429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rot="-2779695">
            <a:off x="11883119" y="3267611"/>
            <a:ext cx="1699406" cy="460404"/>
          </a:xfrm>
          <a:custGeom>
            <a:avLst/>
            <a:gdLst/>
            <a:ahLst/>
            <a:cxnLst/>
            <a:rect l="l" t="t" r="r" b="b"/>
            <a:pathLst>
              <a:path w="1699406" h="460404">
                <a:moveTo>
                  <a:pt x="0" y="0"/>
                </a:moveTo>
                <a:lnTo>
                  <a:pt x="1699406" y="0"/>
                </a:lnTo>
                <a:lnTo>
                  <a:pt x="1699406" y="460404"/>
                </a:lnTo>
                <a:lnTo>
                  <a:pt x="0" y="460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79695">
            <a:off x="16185988" y="8636395"/>
            <a:ext cx="1699406" cy="460404"/>
          </a:xfrm>
          <a:custGeom>
            <a:avLst/>
            <a:gdLst/>
            <a:ahLst/>
            <a:cxnLst/>
            <a:rect l="l" t="t" r="r" b="b"/>
            <a:pathLst>
              <a:path w="1699406" h="460404">
                <a:moveTo>
                  <a:pt x="0" y="0"/>
                </a:moveTo>
                <a:lnTo>
                  <a:pt x="1699406" y="0"/>
                </a:lnTo>
                <a:lnTo>
                  <a:pt x="1699406" y="460404"/>
                </a:lnTo>
                <a:lnTo>
                  <a:pt x="0" y="460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8741" y="319333"/>
            <a:ext cx="9019796" cy="2109247"/>
            <a:chOff x="0" y="0"/>
            <a:chExt cx="6768550" cy="1582801"/>
          </a:xfrm>
        </p:grpSpPr>
        <p:sp>
          <p:nvSpPr>
            <p:cNvPr id="8" name="Freeform 8"/>
            <p:cNvSpPr/>
            <p:nvPr/>
          </p:nvSpPr>
          <p:spPr>
            <a:xfrm>
              <a:off x="-10795" y="-1905"/>
              <a:ext cx="6779218" cy="1584579"/>
            </a:xfrm>
            <a:custGeom>
              <a:avLst/>
              <a:gdLst/>
              <a:ahLst/>
              <a:cxnLst/>
              <a:rect l="l" t="t" r="r" b="b"/>
              <a:pathLst>
                <a:path w="6779218" h="1584579">
                  <a:moveTo>
                    <a:pt x="6763089" y="186309"/>
                  </a:moveTo>
                  <a:cubicBezTo>
                    <a:pt x="6762708" y="125349"/>
                    <a:pt x="6772106" y="8509"/>
                    <a:pt x="6772106" y="8509"/>
                  </a:cubicBezTo>
                  <a:lnTo>
                    <a:pt x="6627200" y="6223"/>
                  </a:lnTo>
                  <a:lnTo>
                    <a:pt x="6421713" y="16002"/>
                  </a:lnTo>
                  <a:cubicBezTo>
                    <a:pt x="6421713" y="16002"/>
                    <a:pt x="6088085" y="0"/>
                    <a:pt x="6056207" y="14986"/>
                  </a:cubicBezTo>
                  <a:cubicBezTo>
                    <a:pt x="6024204" y="29972"/>
                    <a:pt x="5958290" y="6223"/>
                    <a:pt x="5958290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938911"/>
                  </a:lnTo>
                  <a:lnTo>
                    <a:pt x="25019" y="1117727"/>
                  </a:lnTo>
                  <a:cubicBezTo>
                    <a:pt x="25019" y="1117727"/>
                    <a:pt x="0" y="1158875"/>
                    <a:pt x="16002" y="1318895"/>
                  </a:cubicBezTo>
                  <a:cubicBezTo>
                    <a:pt x="32004" y="1478915"/>
                    <a:pt x="49276" y="1574165"/>
                    <a:pt x="49276" y="1574165"/>
                  </a:cubicBezTo>
                  <a:lnTo>
                    <a:pt x="132842" y="1574419"/>
                  </a:lnTo>
                  <a:lnTo>
                    <a:pt x="305562" y="1557909"/>
                  </a:lnTo>
                  <a:lnTo>
                    <a:pt x="532511" y="1575435"/>
                  </a:lnTo>
                  <a:lnTo>
                    <a:pt x="771144" y="1584579"/>
                  </a:lnTo>
                  <a:lnTo>
                    <a:pt x="906526" y="1559433"/>
                  </a:lnTo>
                  <a:lnTo>
                    <a:pt x="1008761" y="1576705"/>
                  </a:lnTo>
                  <a:lnTo>
                    <a:pt x="6023060" y="1578610"/>
                  </a:lnTo>
                  <a:lnTo>
                    <a:pt x="6266011" y="1579245"/>
                  </a:lnTo>
                  <a:lnTo>
                    <a:pt x="6502866" y="1569593"/>
                  </a:lnTo>
                  <a:lnTo>
                    <a:pt x="6689175" y="1580388"/>
                  </a:lnTo>
                  <a:lnTo>
                    <a:pt x="6766645" y="1580642"/>
                  </a:lnTo>
                  <a:lnTo>
                    <a:pt x="6767026" y="1432687"/>
                  </a:lnTo>
                  <a:lnTo>
                    <a:pt x="6767280" y="1319022"/>
                  </a:lnTo>
                  <a:lnTo>
                    <a:pt x="6759406" y="1113536"/>
                  </a:lnTo>
                  <a:lnTo>
                    <a:pt x="6768296" y="945388"/>
                  </a:lnTo>
                  <a:lnTo>
                    <a:pt x="6770075" y="671576"/>
                  </a:lnTo>
                  <a:lnTo>
                    <a:pt x="6779218" y="424561"/>
                  </a:lnTo>
                  <a:cubicBezTo>
                    <a:pt x="6779218" y="424561"/>
                    <a:pt x="6763216" y="247015"/>
                    <a:pt x="6762836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76452" y="552555"/>
            <a:ext cx="8304374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8000">
                <a:solidFill>
                  <a:srgbClr val="363464"/>
                </a:solidFill>
                <a:latin typeface="Pagkaki"/>
                <a:ea typeface="Pagkaki"/>
                <a:cs typeface="Pagkaki"/>
                <a:sym typeface="Pagkaki"/>
              </a:rPr>
              <a:t>STRAIGHT-LINE DEPRECIATION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8741" y="4019550"/>
            <a:ext cx="10950873" cy="523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5"/>
              </a:lnSpc>
              <a:spcBef>
                <a:spcPct val="0"/>
              </a:spcBef>
            </a:pPr>
            <a:r>
              <a:rPr lang="en-US" sz="6500">
                <a:solidFill>
                  <a:srgbClr val="363464"/>
                </a:solidFill>
                <a:latin typeface="Bitter"/>
                <a:ea typeface="Bitter"/>
                <a:cs typeface="Bitter"/>
                <a:sym typeface="Bitter"/>
              </a:rPr>
              <a:t>THE SAME AMOUNT OF THE COST OF THE ASSET IS WRITTEN OFF EACH YEAR. </a:t>
            </a:r>
          </a:p>
          <a:p>
            <a:pPr algn="ctr">
              <a:lnSpc>
                <a:spcPts val="6825"/>
              </a:lnSpc>
              <a:spcBef>
                <a:spcPct val="0"/>
              </a:spcBef>
            </a:pPr>
            <a:endParaRPr lang="en-US" sz="6500">
              <a:solidFill>
                <a:srgbClr val="363464"/>
              </a:solidFill>
              <a:latin typeface="Bitter"/>
              <a:ea typeface="Bitter"/>
              <a:cs typeface="Bitter"/>
              <a:sym typeface="Bitter"/>
            </a:endParaRPr>
          </a:p>
          <a:p>
            <a:pPr algn="ctr">
              <a:lnSpc>
                <a:spcPts val="6825"/>
              </a:lnSpc>
              <a:spcBef>
                <a:spcPct val="0"/>
              </a:spcBef>
            </a:pPr>
            <a:r>
              <a:rPr lang="en-US" sz="6500">
                <a:solidFill>
                  <a:srgbClr val="363464"/>
                </a:solidFill>
                <a:latin typeface="Bitter"/>
                <a:ea typeface="Bitter"/>
                <a:cs typeface="Bitter"/>
                <a:sym typeface="Bitter"/>
              </a:rPr>
              <a:t>E.G. 10% OF THE COST PRICE.</a:t>
            </a:r>
          </a:p>
        </p:txBody>
      </p:sp>
    </p:spTree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36971" y="-939938"/>
            <a:ext cx="8605299" cy="12166876"/>
          </a:xfrm>
          <a:custGeom>
            <a:avLst/>
            <a:gdLst/>
            <a:ahLst/>
            <a:cxnLst/>
            <a:rect l="l" t="t" r="r" b="b"/>
            <a:pathLst>
              <a:path w="8605299" h="12166876">
                <a:moveTo>
                  <a:pt x="0" y="0"/>
                </a:moveTo>
                <a:lnTo>
                  <a:pt x="8605299" y="0"/>
                </a:lnTo>
                <a:lnTo>
                  <a:pt x="8605299" y="12166876"/>
                </a:lnTo>
                <a:lnTo>
                  <a:pt x="0" y="12166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8741" y="433633"/>
            <a:ext cx="9019796" cy="2109247"/>
            <a:chOff x="0" y="0"/>
            <a:chExt cx="6768550" cy="1582801"/>
          </a:xfrm>
        </p:grpSpPr>
        <p:sp>
          <p:nvSpPr>
            <p:cNvPr id="4" name="Freeform 4"/>
            <p:cNvSpPr/>
            <p:nvPr/>
          </p:nvSpPr>
          <p:spPr>
            <a:xfrm>
              <a:off x="-10795" y="-1905"/>
              <a:ext cx="6779218" cy="1584579"/>
            </a:xfrm>
            <a:custGeom>
              <a:avLst/>
              <a:gdLst/>
              <a:ahLst/>
              <a:cxnLst/>
              <a:rect l="l" t="t" r="r" b="b"/>
              <a:pathLst>
                <a:path w="6779218" h="1584579">
                  <a:moveTo>
                    <a:pt x="6763089" y="186309"/>
                  </a:moveTo>
                  <a:cubicBezTo>
                    <a:pt x="6762708" y="125349"/>
                    <a:pt x="6772106" y="8509"/>
                    <a:pt x="6772106" y="8509"/>
                  </a:cubicBezTo>
                  <a:lnTo>
                    <a:pt x="6627200" y="6223"/>
                  </a:lnTo>
                  <a:lnTo>
                    <a:pt x="6421713" y="16002"/>
                  </a:lnTo>
                  <a:cubicBezTo>
                    <a:pt x="6421713" y="16002"/>
                    <a:pt x="6088085" y="0"/>
                    <a:pt x="6056207" y="14986"/>
                  </a:cubicBezTo>
                  <a:cubicBezTo>
                    <a:pt x="6024204" y="29972"/>
                    <a:pt x="5958290" y="6223"/>
                    <a:pt x="5958290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938911"/>
                  </a:lnTo>
                  <a:lnTo>
                    <a:pt x="25019" y="1117727"/>
                  </a:lnTo>
                  <a:cubicBezTo>
                    <a:pt x="25019" y="1117727"/>
                    <a:pt x="0" y="1158875"/>
                    <a:pt x="16002" y="1318895"/>
                  </a:cubicBezTo>
                  <a:cubicBezTo>
                    <a:pt x="32004" y="1478915"/>
                    <a:pt x="49276" y="1574165"/>
                    <a:pt x="49276" y="1574165"/>
                  </a:cubicBezTo>
                  <a:lnTo>
                    <a:pt x="132842" y="1574419"/>
                  </a:lnTo>
                  <a:lnTo>
                    <a:pt x="305562" y="1557909"/>
                  </a:lnTo>
                  <a:lnTo>
                    <a:pt x="532511" y="1575435"/>
                  </a:lnTo>
                  <a:lnTo>
                    <a:pt x="771144" y="1584579"/>
                  </a:lnTo>
                  <a:lnTo>
                    <a:pt x="906526" y="1559433"/>
                  </a:lnTo>
                  <a:lnTo>
                    <a:pt x="1008761" y="1576705"/>
                  </a:lnTo>
                  <a:lnTo>
                    <a:pt x="6023060" y="1578610"/>
                  </a:lnTo>
                  <a:lnTo>
                    <a:pt x="6266011" y="1579245"/>
                  </a:lnTo>
                  <a:lnTo>
                    <a:pt x="6502866" y="1569593"/>
                  </a:lnTo>
                  <a:lnTo>
                    <a:pt x="6689175" y="1580388"/>
                  </a:lnTo>
                  <a:lnTo>
                    <a:pt x="6766645" y="1580642"/>
                  </a:lnTo>
                  <a:lnTo>
                    <a:pt x="6767026" y="1432687"/>
                  </a:lnTo>
                  <a:lnTo>
                    <a:pt x="6767280" y="1319022"/>
                  </a:lnTo>
                  <a:lnTo>
                    <a:pt x="6759406" y="1113536"/>
                  </a:lnTo>
                  <a:lnTo>
                    <a:pt x="6768296" y="945388"/>
                  </a:lnTo>
                  <a:lnTo>
                    <a:pt x="6770075" y="671576"/>
                  </a:lnTo>
                  <a:lnTo>
                    <a:pt x="6779218" y="424561"/>
                  </a:lnTo>
                  <a:cubicBezTo>
                    <a:pt x="6779218" y="424561"/>
                    <a:pt x="6763216" y="247015"/>
                    <a:pt x="6762836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grpSp>
        <p:nvGrpSpPr>
          <p:cNvPr id="5" name="Group 5"/>
          <p:cNvGrpSpPr/>
          <p:nvPr/>
        </p:nvGrpSpPr>
        <p:grpSpPr>
          <a:xfrm rot="-135119">
            <a:off x="10926116" y="3015827"/>
            <a:ext cx="5762637" cy="5757241"/>
            <a:chOff x="0" y="0"/>
            <a:chExt cx="934345" cy="933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4345" cy="933470"/>
            </a:xfrm>
            <a:custGeom>
              <a:avLst/>
              <a:gdLst/>
              <a:ahLst/>
              <a:cxnLst/>
              <a:rect l="l" t="t" r="r" b="b"/>
              <a:pathLst>
                <a:path w="934345" h="933470">
                  <a:moveTo>
                    <a:pt x="0" y="0"/>
                  </a:moveTo>
                  <a:lnTo>
                    <a:pt x="934345" y="0"/>
                  </a:lnTo>
                  <a:lnTo>
                    <a:pt x="934345" y="933470"/>
                  </a:lnTo>
                  <a:lnTo>
                    <a:pt x="0" y="933470"/>
                  </a:lnTo>
                  <a:close/>
                </a:path>
              </a:pathLst>
            </a:custGeom>
            <a:blipFill>
              <a:blip r:embed="rId4"/>
              <a:stretch>
                <a:fillRect l="-11350" r="-11350"/>
              </a:stretch>
            </a:blipFill>
            <a:ln w="3429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7" name="Freeform 7"/>
          <p:cNvSpPr/>
          <p:nvPr/>
        </p:nvSpPr>
        <p:spPr>
          <a:xfrm rot="-5400000">
            <a:off x="9524572" y="3800192"/>
            <a:ext cx="2581311" cy="699330"/>
          </a:xfrm>
          <a:custGeom>
            <a:avLst/>
            <a:gdLst/>
            <a:ahLst/>
            <a:cxnLst/>
            <a:rect l="l" t="t" r="r" b="b"/>
            <a:pathLst>
              <a:path w="2581311" h="699330">
                <a:moveTo>
                  <a:pt x="0" y="0"/>
                </a:moveTo>
                <a:lnTo>
                  <a:pt x="2581311" y="0"/>
                </a:lnTo>
                <a:lnTo>
                  <a:pt x="2581311" y="699330"/>
                </a:lnTo>
                <a:lnTo>
                  <a:pt x="0" y="699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34163" y="649529"/>
            <a:ext cx="8304374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8000">
                <a:solidFill>
                  <a:srgbClr val="363464"/>
                </a:solidFill>
                <a:latin typeface="Pagkaki"/>
                <a:ea typeface="Pagkaki"/>
                <a:cs typeface="Pagkaki"/>
                <a:sym typeface="Pagkaki"/>
              </a:rPr>
              <a:t>REDUCING BALANCE DEPRECIATION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4019" y="4108510"/>
            <a:ext cx="10950873" cy="364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4"/>
              </a:lnSpc>
            </a:pPr>
            <a:r>
              <a:rPr lang="en-US" sz="5499">
                <a:solidFill>
                  <a:srgbClr val="363464"/>
                </a:solidFill>
                <a:latin typeface="Bitter"/>
                <a:ea typeface="Bitter"/>
                <a:cs typeface="Bitter"/>
                <a:sym typeface="Bitter"/>
              </a:rPr>
              <a:t> A CONSTANT PERCENTAGE IS APPLIED TO A GRADUALLY REDUCING VALUE OF THE ASSET. </a:t>
            </a:r>
          </a:p>
          <a:p>
            <a:pPr algn="ctr">
              <a:lnSpc>
                <a:spcPts val="5774"/>
              </a:lnSpc>
              <a:spcBef>
                <a:spcPct val="0"/>
              </a:spcBef>
            </a:pPr>
            <a:endParaRPr lang="en-US" sz="5499">
              <a:solidFill>
                <a:srgbClr val="363464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8741" y="8086725"/>
            <a:ext cx="10950873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4"/>
              </a:lnSpc>
            </a:pPr>
            <a:r>
              <a:rPr lang="en-US" sz="5499">
                <a:solidFill>
                  <a:srgbClr val="363464"/>
                </a:solidFill>
                <a:latin typeface="Bitter"/>
                <a:ea typeface="Bitter"/>
                <a:cs typeface="Bitter"/>
                <a:sym typeface="Bitter"/>
              </a:rPr>
              <a:t>E.G. 10% OF ITS VALUE EVERY YEAR</a:t>
            </a:r>
          </a:p>
          <a:p>
            <a:pPr algn="ctr">
              <a:lnSpc>
                <a:spcPts val="5774"/>
              </a:lnSpc>
              <a:spcBef>
                <a:spcPct val="0"/>
              </a:spcBef>
            </a:pPr>
            <a:endParaRPr lang="en-US" sz="5499">
              <a:solidFill>
                <a:srgbClr val="363464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08167" y="4230462"/>
            <a:ext cx="7655366" cy="7014229"/>
          </a:xfrm>
          <a:custGeom>
            <a:avLst/>
            <a:gdLst/>
            <a:ahLst/>
            <a:cxnLst/>
            <a:rect l="l" t="t" r="r" b="b"/>
            <a:pathLst>
              <a:path w="7655366" h="7014229">
                <a:moveTo>
                  <a:pt x="0" y="0"/>
                </a:moveTo>
                <a:lnTo>
                  <a:pt x="7655367" y="0"/>
                </a:lnTo>
                <a:lnTo>
                  <a:pt x="7655367" y="7014229"/>
                </a:lnTo>
                <a:lnTo>
                  <a:pt x="0" y="701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3642395" y="-1753754"/>
            <a:ext cx="10225498" cy="14457646"/>
          </a:xfrm>
          <a:custGeom>
            <a:avLst/>
            <a:gdLst/>
            <a:ahLst/>
            <a:cxnLst/>
            <a:rect l="l" t="t" r="r" b="b"/>
            <a:pathLst>
              <a:path w="10225498" h="14457646">
                <a:moveTo>
                  <a:pt x="0" y="0"/>
                </a:moveTo>
                <a:lnTo>
                  <a:pt x="10225499" y="0"/>
                </a:lnTo>
                <a:lnTo>
                  <a:pt x="10225499" y="14457646"/>
                </a:lnTo>
                <a:lnTo>
                  <a:pt x="0" y="14457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3244218" y="688400"/>
            <a:ext cx="7591431" cy="1434667"/>
            <a:chOff x="0" y="0"/>
            <a:chExt cx="8916560" cy="1685097"/>
          </a:xfrm>
        </p:grpSpPr>
        <p:sp>
          <p:nvSpPr>
            <p:cNvPr id="5" name="Freeform 5"/>
            <p:cNvSpPr/>
            <p:nvPr/>
          </p:nvSpPr>
          <p:spPr>
            <a:xfrm>
              <a:off x="-10795" y="-1905"/>
              <a:ext cx="8927228" cy="1686875"/>
            </a:xfrm>
            <a:custGeom>
              <a:avLst/>
              <a:gdLst/>
              <a:ahLst/>
              <a:cxnLst/>
              <a:rect l="l" t="t" r="r" b="b"/>
              <a:pathLst>
                <a:path w="8927228" h="1686875">
                  <a:moveTo>
                    <a:pt x="8911099" y="186309"/>
                  </a:moveTo>
                  <a:cubicBezTo>
                    <a:pt x="8910718" y="125349"/>
                    <a:pt x="8920116" y="8509"/>
                    <a:pt x="8920116" y="8509"/>
                  </a:cubicBezTo>
                  <a:lnTo>
                    <a:pt x="8775210" y="6223"/>
                  </a:lnTo>
                  <a:lnTo>
                    <a:pt x="8569723" y="16002"/>
                  </a:lnTo>
                  <a:cubicBezTo>
                    <a:pt x="8569723" y="16002"/>
                    <a:pt x="8236094" y="0"/>
                    <a:pt x="8204217" y="14986"/>
                  </a:cubicBezTo>
                  <a:cubicBezTo>
                    <a:pt x="8172213" y="29972"/>
                    <a:pt x="8106300" y="6223"/>
                    <a:pt x="8106300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041207"/>
                  </a:lnTo>
                  <a:lnTo>
                    <a:pt x="25019" y="1220023"/>
                  </a:lnTo>
                  <a:cubicBezTo>
                    <a:pt x="25019" y="1220023"/>
                    <a:pt x="0" y="1261171"/>
                    <a:pt x="16002" y="1421191"/>
                  </a:cubicBezTo>
                  <a:cubicBezTo>
                    <a:pt x="32004" y="1581211"/>
                    <a:pt x="49276" y="1676461"/>
                    <a:pt x="49276" y="1676461"/>
                  </a:cubicBezTo>
                  <a:lnTo>
                    <a:pt x="132842" y="1676715"/>
                  </a:lnTo>
                  <a:lnTo>
                    <a:pt x="305562" y="1660205"/>
                  </a:lnTo>
                  <a:lnTo>
                    <a:pt x="532511" y="1677731"/>
                  </a:lnTo>
                  <a:lnTo>
                    <a:pt x="771144" y="1686875"/>
                  </a:lnTo>
                  <a:lnTo>
                    <a:pt x="906526" y="1661729"/>
                  </a:lnTo>
                  <a:lnTo>
                    <a:pt x="1008761" y="1679001"/>
                  </a:lnTo>
                  <a:lnTo>
                    <a:pt x="8171071" y="1680906"/>
                  </a:lnTo>
                  <a:lnTo>
                    <a:pt x="8414022" y="1681541"/>
                  </a:lnTo>
                  <a:lnTo>
                    <a:pt x="8650876" y="1671889"/>
                  </a:lnTo>
                  <a:lnTo>
                    <a:pt x="8837185" y="1682684"/>
                  </a:lnTo>
                  <a:lnTo>
                    <a:pt x="8914655" y="1682938"/>
                  </a:lnTo>
                  <a:lnTo>
                    <a:pt x="8915036" y="1534983"/>
                  </a:lnTo>
                  <a:lnTo>
                    <a:pt x="8915290" y="1421318"/>
                  </a:lnTo>
                  <a:lnTo>
                    <a:pt x="8907416" y="1215832"/>
                  </a:lnTo>
                  <a:lnTo>
                    <a:pt x="8916306" y="1047684"/>
                  </a:lnTo>
                  <a:lnTo>
                    <a:pt x="8918085" y="671576"/>
                  </a:lnTo>
                  <a:lnTo>
                    <a:pt x="8927228" y="424561"/>
                  </a:lnTo>
                  <a:cubicBezTo>
                    <a:pt x="8927228" y="424561"/>
                    <a:pt x="8911226" y="247015"/>
                    <a:pt x="8910846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sp>
        <p:nvSpPr>
          <p:cNvPr id="6" name="Freeform 6"/>
          <p:cNvSpPr/>
          <p:nvPr/>
        </p:nvSpPr>
        <p:spPr>
          <a:xfrm rot="-4616191">
            <a:off x="125915" y="1386945"/>
            <a:ext cx="3273440" cy="1472246"/>
          </a:xfrm>
          <a:custGeom>
            <a:avLst/>
            <a:gdLst/>
            <a:ahLst/>
            <a:cxnLst/>
            <a:rect l="l" t="t" r="r" b="b"/>
            <a:pathLst>
              <a:path w="3273440" h="1472246">
                <a:moveTo>
                  <a:pt x="0" y="0"/>
                </a:moveTo>
                <a:lnTo>
                  <a:pt x="3273440" y="0"/>
                </a:lnTo>
                <a:lnTo>
                  <a:pt x="3273440" y="1472245"/>
                </a:lnTo>
                <a:lnTo>
                  <a:pt x="0" y="1472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03970" y="1113417"/>
            <a:ext cx="7047586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Pagkaki"/>
                <a:ea typeface="Pagkaki"/>
                <a:cs typeface="Pagkaki"/>
                <a:sym typeface="Pagkaki"/>
              </a:rPr>
              <a:t>SCRAP VALUE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2635" y="3969541"/>
            <a:ext cx="13870025" cy="482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AN ASSET MAY HAVE A RESIDUAL/SCRAP VALUE AT THE END OF ITS USEFUL ECONOMIC LIFE. </a:t>
            </a:r>
          </a:p>
          <a:p>
            <a:pPr algn="ctr">
              <a:lnSpc>
                <a:spcPts val="6300"/>
              </a:lnSpc>
              <a:spcBef>
                <a:spcPct val="0"/>
              </a:spcBef>
            </a:pPr>
            <a:endParaRPr lang="en-US" sz="600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algn="ctr">
              <a:lnSpc>
                <a:spcPts val="6300"/>
              </a:lnSpc>
              <a:spcBef>
                <a:spcPct val="0"/>
              </a:spcBef>
            </a:pPr>
            <a:endParaRPr lang="en-US" sz="600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EXAMPLE?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4038599" y="3712815"/>
            <a:ext cx="9116003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endParaRPr lang="en-US" sz="4899" dirty="0">
              <a:solidFill>
                <a:srgbClr val="000000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dirty="0" smtClean="0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Key Word Bingo</a:t>
            </a:r>
            <a:endParaRPr lang="en-US" sz="4899" dirty="0">
              <a:solidFill>
                <a:srgbClr val="000000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4038600" y="1943100"/>
            <a:ext cx="9116003" cy="26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b="1" dirty="0" smtClean="0">
                <a:solidFill>
                  <a:srgbClr val="E72E2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Recap Activity</a:t>
            </a:r>
            <a:r>
              <a:rPr lang="en-US" sz="4899" b="1" dirty="0">
                <a:solidFill>
                  <a:srgbClr val="E72E2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:</a:t>
            </a:r>
          </a:p>
          <a:p>
            <a:pPr algn="ctr">
              <a:lnSpc>
                <a:spcPts val="6859"/>
              </a:lnSpc>
            </a:pPr>
            <a:endParaRPr lang="en-US" sz="4899" b="1" dirty="0">
              <a:solidFill>
                <a:srgbClr val="E72E2F"/>
              </a:solidFill>
              <a:latin typeface="Atkinson Hyperlegible Bold"/>
              <a:ea typeface="Atkinson Hyperlegible Bold"/>
              <a:cs typeface="Atkinson Hyperlegible Bold"/>
              <a:sym typeface="Atkinson Hyperlegible Bold"/>
            </a:endParaRPr>
          </a:p>
          <a:p>
            <a:pPr algn="ctr">
              <a:lnSpc>
                <a:spcPts val="6859"/>
              </a:lnSpc>
              <a:spcBef>
                <a:spcPct val="0"/>
              </a:spcBef>
            </a:pPr>
            <a:endParaRPr lang="en-US" sz="4899" b="1" dirty="0">
              <a:solidFill>
                <a:srgbClr val="E72E2F"/>
              </a:solidFill>
              <a:latin typeface="Atkinson Hyperlegible Bold"/>
              <a:ea typeface="Atkinson Hyperlegible Bold"/>
              <a:cs typeface="Atkinson Hyperlegible Bold"/>
              <a:sym typeface="Atkinson Hyperlegible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5244">
            <a:off x="7118487" y="447257"/>
            <a:ext cx="8981828" cy="7014229"/>
          </a:xfrm>
          <a:custGeom>
            <a:avLst/>
            <a:gdLst/>
            <a:ahLst/>
            <a:cxnLst/>
            <a:rect l="l" t="t" r="r" b="b"/>
            <a:pathLst>
              <a:path w="8981828" h="7014229">
                <a:moveTo>
                  <a:pt x="0" y="0"/>
                </a:moveTo>
                <a:lnTo>
                  <a:pt x="8981828" y="0"/>
                </a:lnTo>
                <a:lnTo>
                  <a:pt x="8981828" y="7014230"/>
                </a:lnTo>
                <a:lnTo>
                  <a:pt x="0" y="7014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327"/>
            </a:stretch>
          </a:blipFill>
        </p:spPr>
      </p:sp>
      <p:sp>
        <p:nvSpPr>
          <p:cNvPr id="3" name="Freeform 3"/>
          <p:cNvSpPr/>
          <p:nvPr/>
        </p:nvSpPr>
        <p:spPr>
          <a:xfrm rot="-826015">
            <a:off x="13031509" y="4806423"/>
            <a:ext cx="4272344" cy="4606301"/>
          </a:xfrm>
          <a:custGeom>
            <a:avLst/>
            <a:gdLst/>
            <a:ahLst/>
            <a:cxnLst/>
            <a:rect l="l" t="t" r="r" b="b"/>
            <a:pathLst>
              <a:path w="4272344" h="4606301">
                <a:moveTo>
                  <a:pt x="0" y="0"/>
                </a:moveTo>
                <a:lnTo>
                  <a:pt x="4272344" y="0"/>
                </a:lnTo>
                <a:lnTo>
                  <a:pt x="4272344" y="4606301"/>
                </a:lnTo>
                <a:lnTo>
                  <a:pt x="0" y="4606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31851">
            <a:off x="2024045" y="-960717"/>
            <a:ext cx="10588292" cy="14970592"/>
          </a:xfrm>
          <a:custGeom>
            <a:avLst/>
            <a:gdLst/>
            <a:ahLst/>
            <a:cxnLst/>
            <a:rect l="l" t="t" r="r" b="b"/>
            <a:pathLst>
              <a:path w="10588292" h="14970592">
                <a:moveTo>
                  <a:pt x="0" y="0"/>
                </a:moveTo>
                <a:lnTo>
                  <a:pt x="10588291" y="0"/>
                </a:lnTo>
                <a:lnTo>
                  <a:pt x="10588291" y="14970593"/>
                </a:lnTo>
                <a:lnTo>
                  <a:pt x="0" y="14970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6430">
            <a:off x="-858451" y="1024543"/>
            <a:ext cx="5383019" cy="1702380"/>
          </a:xfrm>
          <a:custGeom>
            <a:avLst/>
            <a:gdLst/>
            <a:ahLst/>
            <a:cxnLst/>
            <a:rect l="l" t="t" r="r" b="b"/>
            <a:pathLst>
              <a:path w="5383019" h="1702380">
                <a:moveTo>
                  <a:pt x="0" y="0"/>
                </a:moveTo>
                <a:lnTo>
                  <a:pt x="5383020" y="0"/>
                </a:lnTo>
                <a:lnTo>
                  <a:pt x="5383020" y="1702380"/>
                </a:lnTo>
                <a:lnTo>
                  <a:pt x="0" y="1702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49616" y="6049074"/>
            <a:ext cx="3190348" cy="3209226"/>
          </a:xfrm>
          <a:custGeom>
            <a:avLst/>
            <a:gdLst/>
            <a:ahLst/>
            <a:cxnLst/>
            <a:rect l="l" t="t" r="r" b="b"/>
            <a:pathLst>
              <a:path w="3190348" h="3209226">
                <a:moveTo>
                  <a:pt x="0" y="0"/>
                </a:moveTo>
                <a:lnTo>
                  <a:pt x="3190348" y="0"/>
                </a:lnTo>
                <a:lnTo>
                  <a:pt x="3190348" y="3209226"/>
                </a:lnTo>
                <a:lnTo>
                  <a:pt x="0" y="3209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168148">
            <a:off x="1244034" y="4476756"/>
            <a:ext cx="12240239" cy="865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04"/>
              </a:lnSpc>
            </a:pPr>
            <a:r>
              <a:rPr lang="en-US" sz="16099" dirty="0">
                <a:solidFill>
                  <a:srgbClr val="363464"/>
                </a:solidFill>
                <a:latin typeface="Pagkaki"/>
                <a:ea typeface="Pagkaki"/>
                <a:cs typeface="Pagkaki"/>
                <a:sym typeface="Pagkaki"/>
              </a:rPr>
              <a:t>DEPRECIATION OF ASSETS</a:t>
            </a:r>
          </a:p>
          <a:p>
            <a:pPr algn="l">
              <a:lnSpc>
                <a:spcPts val="16904"/>
              </a:lnSpc>
            </a:pPr>
            <a:endParaRPr lang="en-US" sz="16099" dirty="0">
              <a:solidFill>
                <a:srgbClr val="363464"/>
              </a:solidFill>
              <a:latin typeface="Pagkaki"/>
              <a:ea typeface="Pagkaki"/>
              <a:cs typeface="Pagkaki"/>
              <a:sym typeface="Pagkaki"/>
            </a:endParaRPr>
          </a:p>
          <a:p>
            <a:pPr algn="l">
              <a:lnSpc>
                <a:spcPts val="16904"/>
              </a:lnSpc>
            </a:pPr>
            <a:endParaRPr lang="en-US" sz="16099" dirty="0">
              <a:solidFill>
                <a:srgbClr val="363464"/>
              </a:solidFill>
              <a:latin typeface="Pagkaki"/>
              <a:ea typeface="Pagkaki"/>
              <a:cs typeface="Pagkaki"/>
              <a:sym typeface="Pagkaki"/>
            </a:endParaRPr>
          </a:p>
        </p:txBody>
      </p:sp>
      <p:sp>
        <p:nvSpPr>
          <p:cNvPr id="8" name="TextBox 8"/>
          <p:cNvSpPr txBox="1"/>
          <p:nvPr/>
        </p:nvSpPr>
        <p:spPr>
          <a:xfrm rot="-168148">
            <a:off x="1438513" y="8285794"/>
            <a:ext cx="12240239" cy="1368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5000" dirty="0" smtClean="0">
                <a:solidFill>
                  <a:srgbClr val="363464"/>
                </a:solidFill>
                <a:latin typeface="Sniglet"/>
                <a:ea typeface="Sniglet"/>
                <a:cs typeface="Sniglet"/>
                <a:sym typeface="Sniglet"/>
              </a:rPr>
              <a:t>Class No. 2</a:t>
            </a:r>
          </a:p>
          <a:p>
            <a:pPr algn="l">
              <a:lnSpc>
                <a:spcPts val="5250"/>
              </a:lnSpc>
            </a:pPr>
            <a:r>
              <a:rPr lang="en-US" sz="5000" dirty="0" smtClean="0">
                <a:solidFill>
                  <a:srgbClr val="363464"/>
                </a:solidFill>
                <a:latin typeface="Sniglet"/>
                <a:ea typeface="Sniglet"/>
                <a:cs typeface="Sniglet"/>
                <a:sym typeface="Sniglet"/>
              </a:rPr>
              <a:t>LC </a:t>
            </a:r>
            <a:r>
              <a:rPr lang="en-US" sz="5000" dirty="0">
                <a:solidFill>
                  <a:srgbClr val="363464"/>
                </a:solidFill>
                <a:latin typeface="Sniglet"/>
                <a:ea typeface="Sniglet"/>
                <a:cs typeface="Sniglet"/>
                <a:sym typeface="Sniglet"/>
              </a:rPr>
              <a:t>ACCOUNTING | MR. REGAN</a:t>
            </a:r>
          </a:p>
        </p:txBody>
      </p:sp>
    </p:spTree>
    <p:extLst>
      <p:ext uri="{BB962C8B-B14F-4D97-AF65-F5344CB8AC3E}">
        <p14:creationId xmlns:p14="http://schemas.microsoft.com/office/powerpoint/2010/main" val="2520652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 rot="5400000">
            <a:off x="3642395" y="-1753754"/>
            <a:ext cx="10225498" cy="14457646"/>
          </a:xfrm>
          <a:custGeom>
            <a:avLst/>
            <a:gdLst/>
            <a:ahLst/>
            <a:cxnLst/>
            <a:rect l="l" t="t" r="r" b="b"/>
            <a:pathLst>
              <a:path w="10225498" h="14457646">
                <a:moveTo>
                  <a:pt x="0" y="0"/>
                </a:moveTo>
                <a:lnTo>
                  <a:pt x="10225499" y="0"/>
                </a:lnTo>
                <a:lnTo>
                  <a:pt x="10225499" y="14457646"/>
                </a:lnTo>
                <a:lnTo>
                  <a:pt x="0" y="14457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4"/>
          <p:cNvGrpSpPr/>
          <p:nvPr/>
        </p:nvGrpSpPr>
        <p:grpSpPr>
          <a:xfrm>
            <a:off x="4959428" y="1501088"/>
            <a:ext cx="7591431" cy="1434667"/>
            <a:chOff x="0" y="0"/>
            <a:chExt cx="8916560" cy="1685097"/>
          </a:xfrm>
        </p:grpSpPr>
        <p:sp>
          <p:nvSpPr>
            <p:cNvPr id="11" name="Freeform 5"/>
            <p:cNvSpPr/>
            <p:nvPr/>
          </p:nvSpPr>
          <p:spPr>
            <a:xfrm>
              <a:off x="-10795" y="-1905"/>
              <a:ext cx="8927228" cy="1686875"/>
            </a:xfrm>
            <a:custGeom>
              <a:avLst/>
              <a:gdLst/>
              <a:ahLst/>
              <a:cxnLst/>
              <a:rect l="l" t="t" r="r" b="b"/>
              <a:pathLst>
                <a:path w="8927228" h="1686875">
                  <a:moveTo>
                    <a:pt x="8911099" y="186309"/>
                  </a:moveTo>
                  <a:cubicBezTo>
                    <a:pt x="8910718" y="125349"/>
                    <a:pt x="8920116" y="8509"/>
                    <a:pt x="8920116" y="8509"/>
                  </a:cubicBezTo>
                  <a:lnTo>
                    <a:pt x="8775210" y="6223"/>
                  </a:lnTo>
                  <a:lnTo>
                    <a:pt x="8569723" y="16002"/>
                  </a:lnTo>
                  <a:cubicBezTo>
                    <a:pt x="8569723" y="16002"/>
                    <a:pt x="8236094" y="0"/>
                    <a:pt x="8204217" y="14986"/>
                  </a:cubicBezTo>
                  <a:cubicBezTo>
                    <a:pt x="8172213" y="29972"/>
                    <a:pt x="8106300" y="6223"/>
                    <a:pt x="8106300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041207"/>
                  </a:lnTo>
                  <a:lnTo>
                    <a:pt x="25019" y="1220023"/>
                  </a:lnTo>
                  <a:cubicBezTo>
                    <a:pt x="25019" y="1220023"/>
                    <a:pt x="0" y="1261171"/>
                    <a:pt x="16002" y="1421191"/>
                  </a:cubicBezTo>
                  <a:cubicBezTo>
                    <a:pt x="32004" y="1581211"/>
                    <a:pt x="49276" y="1676461"/>
                    <a:pt x="49276" y="1676461"/>
                  </a:cubicBezTo>
                  <a:lnTo>
                    <a:pt x="132842" y="1676715"/>
                  </a:lnTo>
                  <a:lnTo>
                    <a:pt x="305562" y="1660205"/>
                  </a:lnTo>
                  <a:lnTo>
                    <a:pt x="532511" y="1677731"/>
                  </a:lnTo>
                  <a:lnTo>
                    <a:pt x="771144" y="1686875"/>
                  </a:lnTo>
                  <a:lnTo>
                    <a:pt x="906526" y="1661729"/>
                  </a:lnTo>
                  <a:lnTo>
                    <a:pt x="1008761" y="1679001"/>
                  </a:lnTo>
                  <a:lnTo>
                    <a:pt x="8171071" y="1680906"/>
                  </a:lnTo>
                  <a:lnTo>
                    <a:pt x="8414022" y="1681541"/>
                  </a:lnTo>
                  <a:lnTo>
                    <a:pt x="8650876" y="1671889"/>
                  </a:lnTo>
                  <a:lnTo>
                    <a:pt x="8837185" y="1682684"/>
                  </a:lnTo>
                  <a:lnTo>
                    <a:pt x="8914655" y="1682938"/>
                  </a:lnTo>
                  <a:lnTo>
                    <a:pt x="8915036" y="1534983"/>
                  </a:lnTo>
                  <a:lnTo>
                    <a:pt x="8915290" y="1421318"/>
                  </a:lnTo>
                  <a:lnTo>
                    <a:pt x="8907416" y="1215832"/>
                  </a:lnTo>
                  <a:lnTo>
                    <a:pt x="8916306" y="1047684"/>
                  </a:lnTo>
                  <a:lnTo>
                    <a:pt x="8918085" y="671576"/>
                  </a:lnTo>
                  <a:lnTo>
                    <a:pt x="8927228" y="424561"/>
                  </a:lnTo>
                  <a:cubicBezTo>
                    <a:pt x="8927228" y="424561"/>
                    <a:pt x="8911226" y="247015"/>
                    <a:pt x="8910846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D45A88-DE54-4349-B1A2-D10294669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344" y="1646922"/>
            <a:ext cx="8229600" cy="1143000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Retrieval Practice: Dice Roll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970954-0411-BA42-A0A6-EFF06A8263DD}"/>
              </a:ext>
            </a:extLst>
          </p:cNvPr>
          <p:cNvSpPr txBox="1">
            <a:spLocks/>
          </p:cNvSpPr>
          <p:nvPr/>
        </p:nvSpPr>
        <p:spPr>
          <a:xfrm>
            <a:off x="-3505200" y="3924300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200" b="1" u="sng" dirty="0"/>
              <a:t>Questions on Depreciation:</a:t>
            </a:r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endParaRPr lang="en-US" sz="4200" dirty="0"/>
          </a:p>
        </p:txBody>
      </p:sp>
      <p:pic>
        <p:nvPicPr>
          <p:cNvPr id="10" name="Picture 9" descr="Floating pair of dice">
            <a:extLst>
              <a:ext uri="{FF2B5EF4-FFF2-40B4-BE49-F238E27FC236}">
                <a16:creationId xmlns:a16="http://schemas.microsoft.com/office/drawing/2014/main" id="{1313C331-B6C0-9121-C94A-53ADDE53E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8700" y="8267700"/>
            <a:ext cx="2019300" cy="2019300"/>
          </a:xfrm>
          <a:prstGeom prst="rect">
            <a:avLst/>
          </a:prstGeom>
        </p:spPr>
      </p:pic>
      <p:pic>
        <p:nvPicPr>
          <p:cNvPr id="7" name="Picture 6" descr="A book with text on it&#10;&#10;Description automatically generated">
            <a:extLst>
              <a:ext uri="{FF2B5EF4-FFF2-40B4-BE49-F238E27FC236}">
                <a16:creationId xmlns:a16="http://schemas.microsoft.com/office/drawing/2014/main" id="{2DFBA1AC-1045-F41E-E690-4A556EF634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02" t="36666" r="14701" b="39841"/>
          <a:stretch/>
        </p:blipFill>
        <p:spPr>
          <a:xfrm>
            <a:off x="1339591" y="4589678"/>
            <a:ext cx="14629136" cy="409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8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841840" y="-2792481"/>
            <a:ext cx="11225806" cy="15871962"/>
          </a:xfrm>
          <a:custGeom>
            <a:avLst/>
            <a:gdLst/>
            <a:ahLst/>
            <a:cxnLst/>
            <a:rect l="l" t="t" r="r" b="b"/>
            <a:pathLst>
              <a:path w="11225806" h="15871962">
                <a:moveTo>
                  <a:pt x="0" y="0"/>
                </a:moveTo>
                <a:lnTo>
                  <a:pt x="11225806" y="0"/>
                </a:lnTo>
                <a:lnTo>
                  <a:pt x="11225806" y="15871962"/>
                </a:lnTo>
                <a:lnTo>
                  <a:pt x="0" y="15871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 rot="-127033">
            <a:off x="348567" y="1186173"/>
            <a:ext cx="8661691" cy="7400290"/>
            <a:chOff x="0" y="0"/>
            <a:chExt cx="1096318" cy="9366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6318" cy="936661"/>
            </a:xfrm>
            <a:custGeom>
              <a:avLst/>
              <a:gdLst/>
              <a:ahLst/>
              <a:cxnLst/>
              <a:rect l="l" t="t" r="r" b="b"/>
              <a:pathLst>
                <a:path w="1096318" h="936661">
                  <a:moveTo>
                    <a:pt x="0" y="0"/>
                  </a:moveTo>
                  <a:lnTo>
                    <a:pt x="1096318" y="0"/>
                  </a:lnTo>
                  <a:lnTo>
                    <a:pt x="1096318" y="936661"/>
                  </a:lnTo>
                  <a:lnTo>
                    <a:pt x="0" y="936661"/>
                  </a:lnTo>
                  <a:close/>
                </a:path>
              </a:pathLst>
            </a:custGeom>
            <a:blipFill>
              <a:blip r:embed="rId4"/>
              <a:stretch>
                <a:fillRect l="-6958" r="-6958"/>
              </a:stretch>
            </a:blipFill>
            <a:ln w="3429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5" name="TextBox 5"/>
          <p:cNvSpPr txBox="1"/>
          <p:nvPr/>
        </p:nvSpPr>
        <p:spPr>
          <a:xfrm>
            <a:off x="9171997" y="2732909"/>
            <a:ext cx="9116003" cy="25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b="1">
                <a:solidFill>
                  <a:srgbClr val="E72E2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Retrieval Practice Activity:</a:t>
            </a:r>
          </a:p>
          <a:p>
            <a:pPr algn="ctr">
              <a:lnSpc>
                <a:spcPts val="6859"/>
              </a:lnSpc>
            </a:pPr>
            <a:endParaRPr lang="en-US" sz="4899" b="1">
              <a:solidFill>
                <a:srgbClr val="E72E2F"/>
              </a:solidFill>
              <a:latin typeface="Atkinson Hyperlegible Bold"/>
              <a:ea typeface="Atkinson Hyperlegible Bold"/>
              <a:cs typeface="Atkinson Hyperlegible Bold"/>
              <a:sym typeface="Atkinson Hyperlegible Bold"/>
            </a:endParaRPr>
          </a:p>
          <a:p>
            <a:pPr algn="ctr">
              <a:lnSpc>
                <a:spcPts val="6859"/>
              </a:lnSpc>
              <a:spcBef>
                <a:spcPct val="0"/>
              </a:spcBef>
            </a:pPr>
            <a:endParaRPr lang="en-US" sz="4899" b="1">
              <a:solidFill>
                <a:srgbClr val="E72E2F"/>
              </a:solidFill>
              <a:latin typeface="Atkinson Hyperlegible Bold"/>
              <a:ea typeface="Atkinson Hyperlegible Bold"/>
              <a:cs typeface="Atkinson Hyperlegible Bold"/>
              <a:sym typeface="Atkinson Hyperlegibl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71997" y="2299522"/>
            <a:ext cx="9116003" cy="342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 </a:t>
            </a:r>
          </a:p>
          <a:p>
            <a:pPr algn="ctr">
              <a:lnSpc>
                <a:spcPts val="6859"/>
              </a:lnSpc>
            </a:pPr>
            <a:endParaRPr lang="en-US" sz="4899">
              <a:solidFill>
                <a:srgbClr val="000000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Draw and Fill in a KWL Chart in your Copy</a:t>
            </a: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657871">
            <a:off x="-105339" y="-1547905"/>
            <a:ext cx="18498678" cy="2566855"/>
          </a:xfrm>
          <a:custGeom>
            <a:avLst/>
            <a:gdLst/>
            <a:ahLst/>
            <a:cxnLst/>
            <a:rect l="l" t="t" r="r" b="b"/>
            <a:pathLst>
              <a:path w="18498678" h="2566855">
                <a:moveTo>
                  <a:pt x="0" y="0"/>
                </a:moveTo>
                <a:lnTo>
                  <a:pt x="18498678" y="0"/>
                </a:lnTo>
                <a:lnTo>
                  <a:pt x="18498678" y="2566855"/>
                </a:lnTo>
                <a:lnTo>
                  <a:pt x="0" y="25668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85649"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771261" y="682810"/>
            <a:ext cx="7613491" cy="1434667"/>
            <a:chOff x="0" y="0"/>
            <a:chExt cx="8942470" cy="1685097"/>
          </a:xfrm>
        </p:grpSpPr>
        <p:sp>
          <p:nvSpPr>
            <p:cNvPr id="4" name="Freeform 4"/>
            <p:cNvSpPr/>
            <p:nvPr/>
          </p:nvSpPr>
          <p:spPr>
            <a:xfrm>
              <a:off x="-10795" y="-1905"/>
              <a:ext cx="8953138" cy="1686875"/>
            </a:xfrm>
            <a:custGeom>
              <a:avLst/>
              <a:gdLst/>
              <a:ahLst/>
              <a:cxnLst/>
              <a:rect l="l" t="t" r="r" b="b"/>
              <a:pathLst>
                <a:path w="8953138" h="1686875">
                  <a:moveTo>
                    <a:pt x="8937009" y="186309"/>
                  </a:moveTo>
                  <a:cubicBezTo>
                    <a:pt x="8936628" y="125349"/>
                    <a:pt x="8946026" y="8509"/>
                    <a:pt x="8946026" y="8509"/>
                  </a:cubicBezTo>
                  <a:lnTo>
                    <a:pt x="8801119" y="6223"/>
                  </a:lnTo>
                  <a:lnTo>
                    <a:pt x="8595633" y="16002"/>
                  </a:lnTo>
                  <a:cubicBezTo>
                    <a:pt x="8595633" y="16002"/>
                    <a:pt x="8262005" y="0"/>
                    <a:pt x="8230127" y="14986"/>
                  </a:cubicBezTo>
                  <a:cubicBezTo>
                    <a:pt x="8198123" y="29972"/>
                    <a:pt x="8132210" y="6223"/>
                    <a:pt x="8132210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041207"/>
                  </a:lnTo>
                  <a:lnTo>
                    <a:pt x="25019" y="1220023"/>
                  </a:lnTo>
                  <a:cubicBezTo>
                    <a:pt x="25019" y="1220023"/>
                    <a:pt x="0" y="1261171"/>
                    <a:pt x="16002" y="1421191"/>
                  </a:cubicBezTo>
                  <a:cubicBezTo>
                    <a:pt x="32004" y="1581211"/>
                    <a:pt x="49276" y="1676461"/>
                    <a:pt x="49276" y="1676461"/>
                  </a:cubicBezTo>
                  <a:lnTo>
                    <a:pt x="132842" y="1676715"/>
                  </a:lnTo>
                  <a:lnTo>
                    <a:pt x="305562" y="1660205"/>
                  </a:lnTo>
                  <a:lnTo>
                    <a:pt x="532511" y="1677731"/>
                  </a:lnTo>
                  <a:lnTo>
                    <a:pt x="771144" y="1686875"/>
                  </a:lnTo>
                  <a:lnTo>
                    <a:pt x="906526" y="1661729"/>
                  </a:lnTo>
                  <a:lnTo>
                    <a:pt x="1008761" y="1679001"/>
                  </a:lnTo>
                  <a:lnTo>
                    <a:pt x="8196980" y="1680906"/>
                  </a:lnTo>
                  <a:lnTo>
                    <a:pt x="8439931" y="1681541"/>
                  </a:lnTo>
                  <a:lnTo>
                    <a:pt x="8676786" y="1671889"/>
                  </a:lnTo>
                  <a:lnTo>
                    <a:pt x="8863095" y="1682684"/>
                  </a:lnTo>
                  <a:lnTo>
                    <a:pt x="8940565" y="1682938"/>
                  </a:lnTo>
                  <a:lnTo>
                    <a:pt x="8940946" y="1534983"/>
                  </a:lnTo>
                  <a:lnTo>
                    <a:pt x="8941200" y="1421318"/>
                  </a:lnTo>
                  <a:lnTo>
                    <a:pt x="8933326" y="1215832"/>
                  </a:lnTo>
                  <a:lnTo>
                    <a:pt x="8942217" y="1047684"/>
                  </a:lnTo>
                  <a:lnTo>
                    <a:pt x="8943994" y="671576"/>
                  </a:lnTo>
                  <a:lnTo>
                    <a:pt x="8953138" y="424561"/>
                  </a:lnTo>
                  <a:cubicBezTo>
                    <a:pt x="8953138" y="424561"/>
                    <a:pt x="8937136" y="247015"/>
                    <a:pt x="8936755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45752" y="3076264"/>
            <a:ext cx="5638320" cy="6467786"/>
            <a:chOff x="0" y="0"/>
            <a:chExt cx="1484990" cy="17034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4990" cy="1703450"/>
            </a:xfrm>
            <a:custGeom>
              <a:avLst/>
              <a:gdLst/>
              <a:ahLst/>
              <a:cxnLst/>
              <a:rect l="l" t="t" r="r" b="b"/>
              <a:pathLst>
                <a:path w="1484990" h="1703450">
                  <a:moveTo>
                    <a:pt x="0" y="0"/>
                  </a:moveTo>
                  <a:lnTo>
                    <a:pt x="1484990" y="0"/>
                  </a:lnTo>
                  <a:lnTo>
                    <a:pt x="1484990" y="1703450"/>
                  </a:lnTo>
                  <a:lnTo>
                    <a:pt x="0" y="17034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84990" cy="1751075"/>
            </a:xfrm>
            <a:prstGeom prst="rect">
              <a:avLst/>
            </a:prstGeom>
          </p:spPr>
          <p:txBody>
            <a:bodyPr lIns="152400" tIns="152400" rIns="152400" bIns="152400" rtlCol="0" anchor="t"/>
            <a:lstStyle/>
            <a:p>
              <a:pPr marL="0" lvl="1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20224" y="3076264"/>
            <a:ext cx="5638320" cy="6467786"/>
            <a:chOff x="0" y="0"/>
            <a:chExt cx="1484990" cy="17034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4990" cy="1703450"/>
            </a:xfrm>
            <a:custGeom>
              <a:avLst/>
              <a:gdLst/>
              <a:ahLst/>
              <a:cxnLst/>
              <a:rect l="l" t="t" r="r" b="b"/>
              <a:pathLst>
                <a:path w="1484990" h="1703450">
                  <a:moveTo>
                    <a:pt x="0" y="0"/>
                  </a:moveTo>
                  <a:lnTo>
                    <a:pt x="1484990" y="0"/>
                  </a:lnTo>
                  <a:lnTo>
                    <a:pt x="1484990" y="1703450"/>
                  </a:lnTo>
                  <a:lnTo>
                    <a:pt x="0" y="17034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84990" cy="1751075"/>
            </a:xfrm>
            <a:prstGeom prst="rect">
              <a:avLst/>
            </a:prstGeom>
          </p:spPr>
          <p:txBody>
            <a:bodyPr lIns="152400" tIns="152400" rIns="152400" bIns="152400" rtlCol="0" anchor="t"/>
            <a:lstStyle/>
            <a:p>
              <a:pPr marL="0" lvl="1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96694" y="3076264"/>
            <a:ext cx="4650360" cy="6467786"/>
            <a:chOff x="0" y="0"/>
            <a:chExt cx="1224786" cy="17034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24786" cy="1703450"/>
            </a:xfrm>
            <a:custGeom>
              <a:avLst/>
              <a:gdLst/>
              <a:ahLst/>
              <a:cxnLst/>
              <a:rect l="l" t="t" r="r" b="b"/>
              <a:pathLst>
                <a:path w="1224786" h="1703450">
                  <a:moveTo>
                    <a:pt x="0" y="0"/>
                  </a:moveTo>
                  <a:lnTo>
                    <a:pt x="1224786" y="0"/>
                  </a:lnTo>
                  <a:lnTo>
                    <a:pt x="1224786" y="1703450"/>
                  </a:lnTo>
                  <a:lnTo>
                    <a:pt x="0" y="17034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224786" cy="1751075"/>
            </a:xfrm>
            <a:prstGeom prst="rect">
              <a:avLst/>
            </a:prstGeom>
          </p:spPr>
          <p:txBody>
            <a:bodyPr lIns="152400" tIns="152400" rIns="152400" bIns="152400" rtlCol="0" anchor="t"/>
            <a:lstStyle/>
            <a:p>
              <a:pPr marL="0" lvl="1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76677" y="2756097"/>
            <a:ext cx="2576471" cy="640334"/>
            <a:chOff x="0" y="0"/>
            <a:chExt cx="678577" cy="16864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8577" cy="168648"/>
            </a:xfrm>
            <a:custGeom>
              <a:avLst/>
              <a:gdLst/>
              <a:ahLst/>
              <a:cxnLst/>
              <a:rect l="l" t="t" r="r" b="b"/>
              <a:pathLst>
                <a:path w="678577" h="168648">
                  <a:moveTo>
                    <a:pt x="0" y="0"/>
                  </a:moveTo>
                  <a:lnTo>
                    <a:pt x="678577" y="0"/>
                  </a:lnTo>
                  <a:lnTo>
                    <a:pt x="678577" y="168648"/>
                  </a:lnTo>
                  <a:lnTo>
                    <a:pt x="0" y="168648"/>
                  </a:lnTo>
                  <a:close/>
                </a:path>
              </a:pathLst>
            </a:custGeom>
            <a:solidFill>
              <a:srgbClr val="759C5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678577" cy="216273"/>
            </a:xfrm>
            <a:prstGeom prst="rect">
              <a:avLst/>
            </a:prstGeom>
          </p:spPr>
          <p:txBody>
            <a:bodyPr lIns="152400" tIns="152400" rIns="152400" bIns="152400" rtlCol="0" anchor="t"/>
            <a:lstStyle/>
            <a:p>
              <a:pPr marL="0" lvl="1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set:nAE_Efq7uys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51149" y="2756097"/>
            <a:ext cx="2576471" cy="640334"/>
            <a:chOff x="0" y="0"/>
            <a:chExt cx="678577" cy="16864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78577" cy="168648"/>
            </a:xfrm>
            <a:custGeom>
              <a:avLst/>
              <a:gdLst/>
              <a:ahLst/>
              <a:cxnLst/>
              <a:rect l="l" t="t" r="r" b="b"/>
              <a:pathLst>
                <a:path w="678577" h="168648">
                  <a:moveTo>
                    <a:pt x="0" y="0"/>
                  </a:moveTo>
                  <a:lnTo>
                    <a:pt x="678577" y="0"/>
                  </a:lnTo>
                  <a:lnTo>
                    <a:pt x="678577" y="168648"/>
                  </a:lnTo>
                  <a:lnTo>
                    <a:pt x="0" y="168648"/>
                  </a:lnTo>
                  <a:close/>
                </a:path>
              </a:pathLst>
            </a:custGeom>
            <a:solidFill>
              <a:srgbClr val="759C5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678577" cy="216273"/>
            </a:xfrm>
            <a:prstGeom prst="rect">
              <a:avLst/>
            </a:prstGeom>
          </p:spPr>
          <p:txBody>
            <a:bodyPr lIns="152400" tIns="152400" rIns="152400" bIns="152400" rtlCol="0" anchor="t"/>
            <a:lstStyle/>
            <a:p>
              <a:pPr marL="0" lvl="1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set:nAE2go1Xrew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129307" y="3764487"/>
            <a:ext cx="1181253" cy="1474263"/>
          </a:xfrm>
          <a:custGeom>
            <a:avLst/>
            <a:gdLst/>
            <a:ahLst/>
            <a:cxnLst/>
            <a:rect l="l" t="t" r="r" b="b"/>
            <a:pathLst>
              <a:path w="1181253" h="1474263">
                <a:moveTo>
                  <a:pt x="0" y="0"/>
                </a:moveTo>
                <a:lnTo>
                  <a:pt x="1181253" y="0"/>
                </a:lnTo>
                <a:lnTo>
                  <a:pt x="1181253" y="1474263"/>
                </a:lnTo>
                <a:lnTo>
                  <a:pt x="0" y="1474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601318" y="3764487"/>
            <a:ext cx="536263" cy="1474263"/>
          </a:xfrm>
          <a:custGeom>
            <a:avLst/>
            <a:gdLst/>
            <a:ahLst/>
            <a:cxnLst/>
            <a:rect l="l" t="t" r="r" b="b"/>
            <a:pathLst>
              <a:path w="536263" h="1474263">
                <a:moveTo>
                  <a:pt x="0" y="0"/>
                </a:moveTo>
                <a:lnTo>
                  <a:pt x="536263" y="0"/>
                </a:lnTo>
                <a:lnTo>
                  <a:pt x="536263" y="1474263"/>
                </a:lnTo>
                <a:lnTo>
                  <a:pt x="0" y="1474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428338" y="3764487"/>
            <a:ext cx="1474263" cy="1474263"/>
          </a:xfrm>
          <a:custGeom>
            <a:avLst/>
            <a:gdLst/>
            <a:ahLst/>
            <a:cxnLst/>
            <a:rect l="l" t="t" r="r" b="b"/>
            <a:pathLst>
              <a:path w="1474263" h="1474263">
                <a:moveTo>
                  <a:pt x="0" y="0"/>
                </a:moveTo>
                <a:lnTo>
                  <a:pt x="1474263" y="0"/>
                </a:lnTo>
                <a:lnTo>
                  <a:pt x="1474263" y="1474263"/>
                </a:lnTo>
                <a:lnTo>
                  <a:pt x="0" y="14742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193359" y="3764487"/>
            <a:ext cx="807159" cy="1474263"/>
          </a:xfrm>
          <a:custGeom>
            <a:avLst/>
            <a:gdLst/>
            <a:ahLst/>
            <a:cxnLst/>
            <a:rect l="l" t="t" r="r" b="b"/>
            <a:pathLst>
              <a:path w="807159" h="1474263">
                <a:moveTo>
                  <a:pt x="0" y="0"/>
                </a:moveTo>
                <a:lnTo>
                  <a:pt x="807159" y="0"/>
                </a:lnTo>
                <a:lnTo>
                  <a:pt x="807159" y="1474263"/>
                </a:lnTo>
                <a:lnTo>
                  <a:pt x="0" y="14742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29307" y="5562600"/>
            <a:ext cx="1623746" cy="1866375"/>
          </a:xfrm>
          <a:custGeom>
            <a:avLst/>
            <a:gdLst/>
            <a:ahLst/>
            <a:cxnLst/>
            <a:rect l="l" t="t" r="r" b="b"/>
            <a:pathLst>
              <a:path w="1623746" h="1866375">
                <a:moveTo>
                  <a:pt x="0" y="0"/>
                </a:moveTo>
                <a:lnTo>
                  <a:pt x="1623746" y="0"/>
                </a:lnTo>
                <a:lnTo>
                  <a:pt x="1623746" y="1866375"/>
                </a:lnTo>
                <a:lnTo>
                  <a:pt x="0" y="18663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688292" y="5562600"/>
            <a:ext cx="2293549" cy="1866375"/>
          </a:xfrm>
          <a:custGeom>
            <a:avLst/>
            <a:gdLst/>
            <a:ahLst/>
            <a:cxnLst/>
            <a:rect l="l" t="t" r="r" b="b"/>
            <a:pathLst>
              <a:path w="2293549" h="1866375">
                <a:moveTo>
                  <a:pt x="0" y="0"/>
                </a:moveTo>
                <a:lnTo>
                  <a:pt x="2293549" y="0"/>
                </a:lnTo>
                <a:lnTo>
                  <a:pt x="2293549" y="1866375"/>
                </a:lnTo>
                <a:lnTo>
                  <a:pt x="0" y="18663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221306" y="5562600"/>
            <a:ext cx="779212" cy="1866375"/>
          </a:xfrm>
          <a:custGeom>
            <a:avLst/>
            <a:gdLst/>
            <a:ahLst/>
            <a:cxnLst/>
            <a:rect l="l" t="t" r="r" b="b"/>
            <a:pathLst>
              <a:path w="779212" h="1866375">
                <a:moveTo>
                  <a:pt x="0" y="0"/>
                </a:moveTo>
                <a:lnTo>
                  <a:pt x="779212" y="0"/>
                </a:lnTo>
                <a:lnTo>
                  <a:pt x="779212" y="1866375"/>
                </a:lnTo>
                <a:lnTo>
                  <a:pt x="0" y="1866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29307" y="7752825"/>
            <a:ext cx="973908" cy="1422215"/>
          </a:xfrm>
          <a:custGeom>
            <a:avLst/>
            <a:gdLst/>
            <a:ahLst/>
            <a:cxnLst/>
            <a:rect l="l" t="t" r="r" b="b"/>
            <a:pathLst>
              <a:path w="973908" h="1422215">
                <a:moveTo>
                  <a:pt x="0" y="0"/>
                </a:moveTo>
                <a:lnTo>
                  <a:pt x="973908" y="0"/>
                </a:lnTo>
                <a:lnTo>
                  <a:pt x="973908" y="1422215"/>
                </a:lnTo>
                <a:lnTo>
                  <a:pt x="0" y="14222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310560" y="7752825"/>
            <a:ext cx="2271002" cy="1422215"/>
          </a:xfrm>
          <a:custGeom>
            <a:avLst/>
            <a:gdLst/>
            <a:ahLst/>
            <a:cxnLst/>
            <a:rect l="l" t="t" r="r" b="b"/>
            <a:pathLst>
              <a:path w="2271002" h="1422215">
                <a:moveTo>
                  <a:pt x="0" y="0"/>
                </a:moveTo>
                <a:lnTo>
                  <a:pt x="2271002" y="0"/>
                </a:lnTo>
                <a:lnTo>
                  <a:pt x="2271002" y="1422215"/>
                </a:lnTo>
                <a:lnTo>
                  <a:pt x="0" y="1422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791112" y="7954356"/>
            <a:ext cx="1217897" cy="1220684"/>
          </a:xfrm>
          <a:custGeom>
            <a:avLst/>
            <a:gdLst/>
            <a:ahLst/>
            <a:cxnLst/>
            <a:rect l="l" t="t" r="r" b="b"/>
            <a:pathLst>
              <a:path w="1217897" h="1220684">
                <a:moveTo>
                  <a:pt x="0" y="0"/>
                </a:moveTo>
                <a:lnTo>
                  <a:pt x="1217897" y="0"/>
                </a:lnTo>
                <a:lnTo>
                  <a:pt x="1217897" y="1220684"/>
                </a:lnTo>
                <a:lnTo>
                  <a:pt x="0" y="12206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148074" y="3764487"/>
            <a:ext cx="3102378" cy="1291717"/>
          </a:xfrm>
          <a:custGeom>
            <a:avLst/>
            <a:gdLst/>
            <a:ahLst/>
            <a:cxnLst/>
            <a:rect l="l" t="t" r="r" b="b"/>
            <a:pathLst>
              <a:path w="3102378" h="1291717">
                <a:moveTo>
                  <a:pt x="0" y="0"/>
                </a:moveTo>
                <a:lnTo>
                  <a:pt x="3102378" y="0"/>
                </a:lnTo>
                <a:lnTo>
                  <a:pt x="3102378" y="1291717"/>
                </a:lnTo>
                <a:lnTo>
                  <a:pt x="0" y="12917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460002" y="3764487"/>
            <a:ext cx="1670691" cy="2362160"/>
          </a:xfrm>
          <a:custGeom>
            <a:avLst/>
            <a:gdLst/>
            <a:ahLst/>
            <a:cxnLst/>
            <a:rect l="l" t="t" r="r" b="b"/>
            <a:pathLst>
              <a:path w="1670691" h="2362160">
                <a:moveTo>
                  <a:pt x="0" y="0"/>
                </a:moveTo>
                <a:lnTo>
                  <a:pt x="1670691" y="0"/>
                </a:lnTo>
                <a:lnTo>
                  <a:pt x="1670691" y="2362160"/>
                </a:lnTo>
                <a:lnTo>
                  <a:pt x="0" y="23621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148074" y="5329082"/>
            <a:ext cx="1399622" cy="1469069"/>
          </a:xfrm>
          <a:custGeom>
            <a:avLst/>
            <a:gdLst/>
            <a:ahLst/>
            <a:cxnLst/>
            <a:rect l="l" t="t" r="r" b="b"/>
            <a:pathLst>
              <a:path w="1399622" h="1469069">
                <a:moveTo>
                  <a:pt x="0" y="0"/>
                </a:moveTo>
                <a:lnTo>
                  <a:pt x="1399622" y="0"/>
                </a:lnTo>
                <a:lnTo>
                  <a:pt x="1399622" y="1469069"/>
                </a:lnTo>
                <a:lnTo>
                  <a:pt x="0" y="14690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781383" y="5329082"/>
            <a:ext cx="1469069" cy="1469069"/>
          </a:xfrm>
          <a:custGeom>
            <a:avLst/>
            <a:gdLst/>
            <a:ahLst/>
            <a:cxnLst/>
            <a:rect l="l" t="t" r="r" b="b"/>
            <a:pathLst>
              <a:path w="1469069" h="1469069">
                <a:moveTo>
                  <a:pt x="0" y="0"/>
                </a:moveTo>
                <a:lnTo>
                  <a:pt x="1469069" y="0"/>
                </a:lnTo>
                <a:lnTo>
                  <a:pt x="1469069" y="1469069"/>
                </a:lnTo>
                <a:lnTo>
                  <a:pt x="0" y="14690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148074" y="7074376"/>
            <a:ext cx="939570" cy="2100665"/>
          </a:xfrm>
          <a:custGeom>
            <a:avLst/>
            <a:gdLst/>
            <a:ahLst/>
            <a:cxnLst/>
            <a:rect l="l" t="t" r="r" b="b"/>
            <a:pathLst>
              <a:path w="939570" h="2100665">
                <a:moveTo>
                  <a:pt x="0" y="0"/>
                </a:moveTo>
                <a:lnTo>
                  <a:pt x="939570" y="0"/>
                </a:lnTo>
                <a:lnTo>
                  <a:pt x="939570" y="2100664"/>
                </a:lnTo>
                <a:lnTo>
                  <a:pt x="0" y="21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8246942" y="8183465"/>
            <a:ext cx="2501681" cy="991575"/>
          </a:xfrm>
          <a:custGeom>
            <a:avLst/>
            <a:gdLst/>
            <a:ahLst/>
            <a:cxnLst/>
            <a:rect l="l" t="t" r="r" b="b"/>
            <a:pathLst>
              <a:path w="2501681" h="991575">
                <a:moveTo>
                  <a:pt x="0" y="0"/>
                </a:moveTo>
                <a:lnTo>
                  <a:pt x="2501681" y="0"/>
                </a:lnTo>
                <a:lnTo>
                  <a:pt x="2501681" y="991575"/>
                </a:lnTo>
                <a:lnTo>
                  <a:pt x="0" y="99157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246942" y="7074376"/>
            <a:ext cx="2501681" cy="991575"/>
          </a:xfrm>
          <a:custGeom>
            <a:avLst/>
            <a:gdLst/>
            <a:ahLst/>
            <a:cxnLst/>
            <a:rect l="l" t="t" r="r" b="b"/>
            <a:pathLst>
              <a:path w="2501681" h="991575">
                <a:moveTo>
                  <a:pt x="0" y="0"/>
                </a:moveTo>
                <a:lnTo>
                  <a:pt x="2501681" y="0"/>
                </a:lnTo>
                <a:lnTo>
                  <a:pt x="2501681" y="991575"/>
                </a:lnTo>
                <a:lnTo>
                  <a:pt x="0" y="991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0460002" y="6327360"/>
            <a:ext cx="1670691" cy="470790"/>
          </a:xfrm>
          <a:custGeom>
            <a:avLst/>
            <a:gdLst/>
            <a:ahLst/>
            <a:cxnLst/>
            <a:rect l="l" t="t" r="r" b="b"/>
            <a:pathLst>
              <a:path w="1670691" h="470790">
                <a:moveTo>
                  <a:pt x="0" y="0"/>
                </a:moveTo>
                <a:lnTo>
                  <a:pt x="1670691" y="0"/>
                </a:lnTo>
                <a:lnTo>
                  <a:pt x="1670691" y="470791"/>
                </a:lnTo>
                <a:lnTo>
                  <a:pt x="0" y="47079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 r="-42189"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0910548" y="7449899"/>
            <a:ext cx="1220145" cy="1725141"/>
          </a:xfrm>
          <a:custGeom>
            <a:avLst/>
            <a:gdLst/>
            <a:ahLst/>
            <a:cxnLst/>
            <a:rect l="l" t="t" r="r" b="b"/>
            <a:pathLst>
              <a:path w="1220145" h="1725141">
                <a:moveTo>
                  <a:pt x="0" y="0"/>
                </a:moveTo>
                <a:lnTo>
                  <a:pt x="1220145" y="0"/>
                </a:lnTo>
                <a:lnTo>
                  <a:pt x="1220145" y="1725141"/>
                </a:lnTo>
                <a:lnTo>
                  <a:pt x="0" y="172514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910548" y="7009650"/>
            <a:ext cx="1220145" cy="241811"/>
          </a:xfrm>
          <a:custGeom>
            <a:avLst/>
            <a:gdLst/>
            <a:ahLst/>
            <a:cxnLst/>
            <a:rect l="l" t="t" r="r" b="b"/>
            <a:pathLst>
              <a:path w="1220145" h="241811">
                <a:moveTo>
                  <a:pt x="0" y="0"/>
                </a:moveTo>
                <a:lnTo>
                  <a:pt x="1220145" y="0"/>
                </a:lnTo>
                <a:lnTo>
                  <a:pt x="1220145" y="241810"/>
                </a:lnTo>
                <a:lnTo>
                  <a:pt x="0" y="24181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239594" y="3449063"/>
            <a:ext cx="654760" cy="1986327"/>
          </a:xfrm>
          <a:custGeom>
            <a:avLst/>
            <a:gdLst/>
            <a:ahLst/>
            <a:cxnLst/>
            <a:rect l="l" t="t" r="r" b="b"/>
            <a:pathLst>
              <a:path w="654760" h="1986327">
                <a:moveTo>
                  <a:pt x="0" y="0"/>
                </a:moveTo>
                <a:lnTo>
                  <a:pt x="654760" y="0"/>
                </a:lnTo>
                <a:lnTo>
                  <a:pt x="654760" y="1986327"/>
                </a:lnTo>
                <a:lnTo>
                  <a:pt x="0" y="198632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4140002" y="4034296"/>
            <a:ext cx="863659" cy="1401094"/>
          </a:xfrm>
          <a:custGeom>
            <a:avLst/>
            <a:gdLst/>
            <a:ahLst/>
            <a:cxnLst/>
            <a:rect l="l" t="t" r="r" b="b"/>
            <a:pathLst>
              <a:path w="863659" h="1401094">
                <a:moveTo>
                  <a:pt x="0" y="0"/>
                </a:moveTo>
                <a:lnTo>
                  <a:pt x="863660" y="0"/>
                </a:lnTo>
                <a:lnTo>
                  <a:pt x="863660" y="1401094"/>
                </a:lnTo>
                <a:lnTo>
                  <a:pt x="0" y="140109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3239594" y="5701648"/>
            <a:ext cx="2068561" cy="1895319"/>
          </a:xfrm>
          <a:custGeom>
            <a:avLst/>
            <a:gdLst/>
            <a:ahLst/>
            <a:cxnLst/>
            <a:rect l="l" t="t" r="r" b="b"/>
            <a:pathLst>
              <a:path w="2068561" h="1895319">
                <a:moveTo>
                  <a:pt x="0" y="0"/>
                </a:moveTo>
                <a:lnTo>
                  <a:pt x="2068561" y="0"/>
                </a:lnTo>
                <a:lnTo>
                  <a:pt x="2068561" y="1895319"/>
                </a:lnTo>
                <a:lnTo>
                  <a:pt x="0" y="1895319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3239594" y="7623620"/>
            <a:ext cx="2068561" cy="1551421"/>
          </a:xfrm>
          <a:custGeom>
            <a:avLst/>
            <a:gdLst/>
            <a:ahLst/>
            <a:cxnLst/>
            <a:rect l="l" t="t" r="r" b="b"/>
            <a:pathLst>
              <a:path w="2068561" h="1551421">
                <a:moveTo>
                  <a:pt x="0" y="0"/>
                </a:moveTo>
                <a:lnTo>
                  <a:pt x="2068561" y="0"/>
                </a:lnTo>
                <a:lnTo>
                  <a:pt x="2068561" y="1551420"/>
                </a:lnTo>
                <a:lnTo>
                  <a:pt x="0" y="1551420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5346562" y="4216825"/>
            <a:ext cx="1912738" cy="860732"/>
          </a:xfrm>
          <a:custGeom>
            <a:avLst/>
            <a:gdLst/>
            <a:ahLst/>
            <a:cxnLst/>
            <a:rect l="l" t="t" r="r" b="b"/>
            <a:pathLst>
              <a:path w="1912738" h="860732">
                <a:moveTo>
                  <a:pt x="0" y="0"/>
                </a:moveTo>
                <a:lnTo>
                  <a:pt x="1912738" y="0"/>
                </a:lnTo>
                <a:lnTo>
                  <a:pt x="1912738" y="860732"/>
                </a:lnTo>
                <a:lnTo>
                  <a:pt x="0" y="860732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5732851" y="5116530"/>
            <a:ext cx="1140160" cy="994846"/>
          </a:xfrm>
          <a:custGeom>
            <a:avLst/>
            <a:gdLst/>
            <a:ahLst/>
            <a:cxnLst/>
            <a:rect l="l" t="t" r="r" b="b"/>
            <a:pathLst>
              <a:path w="1140160" h="994846">
                <a:moveTo>
                  <a:pt x="0" y="0"/>
                </a:moveTo>
                <a:lnTo>
                  <a:pt x="1140160" y="0"/>
                </a:lnTo>
                <a:lnTo>
                  <a:pt x="1140160" y="994846"/>
                </a:lnTo>
                <a:lnTo>
                  <a:pt x="0" y="994846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5546280" y="6225676"/>
            <a:ext cx="1713020" cy="954300"/>
          </a:xfrm>
          <a:custGeom>
            <a:avLst/>
            <a:gdLst/>
            <a:ahLst/>
            <a:cxnLst/>
            <a:rect l="l" t="t" r="r" b="b"/>
            <a:pathLst>
              <a:path w="1713020" h="954300">
                <a:moveTo>
                  <a:pt x="0" y="0"/>
                </a:moveTo>
                <a:lnTo>
                  <a:pt x="1713020" y="0"/>
                </a:lnTo>
                <a:lnTo>
                  <a:pt x="1713020" y="954300"/>
                </a:lnTo>
                <a:lnTo>
                  <a:pt x="0" y="954300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5546280" y="7285918"/>
            <a:ext cx="1713020" cy="785936"/>
          </a:xfrm>
          <a:custGeom>
            <a:avLst/>
            <a:gdLst/>
            <a:ahLst/>
            <a:cxnLst/>
            <a:rect l="l" t="t" r="r" b="b"/>
            <a:pathLst>
              <a:path w="1713020" h="785936">
                <a:moveTo>
                  <a:pt x="0" y="0"/>
                </a:moveTo>
                <a:lnTo>
                  <a:pt x="1713020" y="0"/>
                </a:lnTo>
                <a:lnTo>
                  <a:pt x="1713020" y="785936"/>
                </a:lnTo>
                <a:lnTo>
                  <a:pt x="0" y="78593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5546280" y="8310094"/>
            <a:ext cx="1713020" cy="464657"/>
          </a:xfrm>
          <a:custGeom>
            <a:avLst/>
            <a:gdLst/>
            <a:ahLst/>
            <a:cxnLst/>
            <a:rect l="l" t="t" r="r" b="b"/>
            <a:pathLst>
              <a:path w="1713020" h="464657">
                <a:moveTo>
                  <a:pt x="0" y="0"/>
                </a:moveTo>
                <a:lnTo>
                  <a:pt x="1713020" y="0"/>
                </a:lnTo>
                <a:lnTo>
                  <a:pt x="1713020" y="464656"/>
                </a:lnTo>
                <a:lnTo>
                  <a:pt x="0" y="46465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9144000" y="1206734"/>
            <a:ext cx="8555454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80"/>
              </a:lnSpc>
              <a:spcBef>
                <a:spcPct val="0"/>
              </a:spcBef>
            </a:pPr>
            <a:r>
              <a:rPr lang="en-US" sz="2200" u="none" strike="noStrike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Use these icons and illustrations in your Canva Presentation. Happy designing! Don't forget to delete this page before presenting.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65239" y="1112118"/>
            <a:ext cx="6954272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Pagkaki"/>
                <a:ea typeface="Pagkaki"/>
                <a:cs typeface="Pagkaki"/>
                <a:sym typeface="Pagkaki"/>
              </a:rPr>
              <a:t>RESOURCE Page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050529" y="-2792481"/>
            <a:ext cx="11225806" cy="15871962"/>
          </a:xfrm>
          <a:custGeom>
            <a:avLst/>
            <a:gdLst/>
            <a:ahLst/>
            <a:cxnLst/>
            <a:rect l="l" t="t" r="r" b="b"/>
            <a:pathLst>
              <a:path w="11225806" h="15871962">
                <a:moveTo>
                  <a:pt x="0" y="0"/>
                </a:moveTo>
                <a:lnTo>
                  <a:pt x="11225806" y="0"/>
                </a:lnTo>
                <a:lnTo>
                  <a:pt x="11225806" y="15871962"/>
                </a:lnTo>
                <a:lnTo>
                  <a:pt x="0" y="15871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315460">
            <a:off x="9686442" y="2961048"/>
            <a:ext cx="7304840" cy="7667294"/>
          </a:xfrm>
          <a:custGeom>
            <a:avLst/>
            <a:gdLst/>
            <a:ahLst/>
            <a:cxnLst/>
            <a:rect l="l" t="t" r="r" b="b"/>
            <a:pathLst>
              <a:path w="7304840" h="7667294">
                <a:moveTo>
                  <a:pt x="0" y="0"/>
                </a:moveTo>
                <a:lnTo>
                  <a:pt x="7304840" y="0"/>
                </a:lnTo>
                <a:lnTo>
                  <a:pt x="7304840" y="7667295"/>
                </a:lnTo>
                <a:lnTo>
                  <a:pt x="0" y="7667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7169">
            <a:off x="572481" y="761874"/>
            <a:ext cx="6238791" cy="4679094"/>
          </a:xfrm>
          <a:custGeom>
            <a:avLst/>
            <a:gdLst/>
            <a:ahLst/>
            <a:cxnLst/>
            <a:rect l="l" t="t" r="r" b="b"/>
            <a:pathLst>
              <a:path w="6238791" h="4679094">
                <a:moveTo>
                  <a:pt x="0" y="0"/>
                </a:moveTo>
                <a:lnTo>
                  <a:pt x="6238791" y="0"/>
                </a:lnTo>
                <a:lnTo>
                  <a:pt x="6238791" y="4679094"/>
                </a:lnTo>
                <a:lnTo>
                  <a:pt x="0" y="4679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158133" y="1028700"/>
            <a:ext cx="6101167" cy="1041395"/>
            <a:chOff x="0" y="0"/>
            <a:chExt cx="8134890" cy="1388527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8134890" cy="138852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670741" y="268814"/>
              <a:ext cx="6793409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879"/>
                </a:lnSpc>
              </a:pPr>
              <a:r>
                <a:rPr lang="en-US" sz="2399">
                  <a:solidFill>
                    <a:srgbClr val="2E2C2B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Try this background for online class.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70741" y="878414"/>
              <a:ext cx="6793409" cy="21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319"/>
                </a:lnSpc>
              </a:pPr>
              <a:r>
                <a:rPr lang="en-US" sz="1099">
                  <a:solidFill>
                    <a:srgbClr val="2E2C2B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*Please delete this section before downloading.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-172974">
            <a:off x="1182442" y="1219162"/>
            <a:ext cx="7011883" cy="6290036"/>
            <a:chOff x="0" y="0"/>
            <a:chExt cx="1846751" cy="16566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46751" cy="1656635"/>
            </a:xfrm>
            <a:custGeom>
              <a:avLst/>
              <a:gdLst/>
              <a:ahLst/>
              <a:cxnLst/>
              <a:rect l="l" t="t" r="r" b="b"/>
              <a:pathLst>
                <a:path w="1846751" h="1656635">
                  <a:moveTo>
                    <a:pt x="0" y="0"/>
                  </a:moveTo>
                  <a:lnTo>
                    <a:pt x="1846751" y="0"/>
                  </a:lnTo>
                  <a:lnTo>
                    <a:pt x="1846751" y="1656635"/>
                  </a:lnTo>
                  <a:lnTo>
                    <a:pt x="0" y="1656635"/>
                  </a:lnTo>
                  <a:close/>
                </a:path>
              </a:pathLst>
            </a:custGeom>
            <a:solidFill>
              <a:srgbClr val="759C5C"/>
            </a:solidFill>
            <a:ln w="3333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846751" cy="166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6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812012">
            <a:off x="2451665" y="2155102"/>
            <a:ext cx="3457995" cy="3457995"/>
          </a:xfrm>
          <a:custGeom>
            <a:avLst/>
            <a:gdLst/>
            <a:ahLst/>
            <a:cxnLst/>
            <a:rect l="l" t="t" r="r" b="b"/>
            <a:pathLst>
              <a:path w="3457995" h="3457995">
                <a:moveTo>
                  <a:pt x="0" y="0"/>
                </a:moveTo>
                <a:lnTo>
                  <a:pt x="3457995" y="0"/>
                </a:lnTo>
                <a:lnTo>
                  <a:pt x="3457995" y="3457995"/>
                </a:lnTo>
                <a:lnTo>
                  <a:pt x="0" y="3457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14994">
            <a:off x="5455758" y="3559078"/>
            <a:ext cx="1621006" cy="2960742"/>
          </a:xfrm>
          <a:custGeom>
            <a:avLst/>
            <a:gdLst/>
            <a:ahLst/>
            <a:cxnLst/>
            <a:rect l="l" t="t" r="r" b="b"/>
            <a:pathLst>
              <a:path w="1621006" h="2960742">
                <a:moveTo>
                  <a:pt x="0" y="0"/>
                </a:moveTo>
                <a:lnTo>
                  <a:pt x="1621007" y="0"/>
                </a:lnTo>
                <a:lnTo>
                  <a:pt x="1621007" y="2960742"/>
                </a:lnTo>
                <a:lnTo>
                  <a:pt x="0" y="29607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481182">
            <a:off x="5337449" y="2067305"/>
            <a:ext cx="1538950" cy="1150365"/>
          </a:xfrm>
          <a:custGeom>
            <a:avLst/>
            <a:gdLst/>
            <a:ahLst/>
            <a:cxnLst/>
            <a:rect l="l" t="t" r="r" b="b"/>
            <a:pathLst>
              <a:path w="1538950" h="1150365">
                <a:moveTo>
                  <a:pt x="0" y="0"/>
                </a:moveTo>
                <a:lnTo>
                  <a:pt x="1538950" y="0"/>
                </a:lnTo>
                <a:lnTo>
                  <a:pt x="1538950" y="1150366"/>
                </a:lnTo>
                <a:lnTo>
                  <a:pt x="0" y="11503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04650">
            <a:off x="2145967" y="2511683"/>
            <a:ext cx="1543969" cy="2744834"/>
          </a:xfrm>
          <a:custGeom>
            <a:avLst/>
            <a:gdLst/>
            <a:ahLst/>
            <a:cxnLst/>
            <a:rect l="l" t="t" r="r" b="b"/>
            <a:pathLst>
              <a:path w="1543969" h="2744834">
                <a:moveTo>
                  <a:pt x="0" y="0"/>
                </a:moveTo>
                <a:lnTo>
                  <a:pt x="1543969" y="0"/>
                </a:lnTo>
                <a:lnTo>
                  <a:pt x="1543969" y="2744833"/>
                </a:lnTo>
                <a:lnTo>
                  <a:pt x="0" y="2744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772863">
            <a:off x="3004485" y="4747042"/>
            <a:ext cx="966490" cy="1990314"/>
          </a:xfrm>
          <a:custGeom>
            <a:avLst/>
            <a:gdLst/>
            <a:ahLst/>
            <a:cxnLst/>
            <a:rect l="l" t="t" r="r" b="b"/>
            <a:pathLst>
              <a:path w="966490" h="1990314">
                <a:moveTo>
                  <a:pt x="0" y="0"/>
                </a:moveTo>
                <a:lnTo>
                  <a:pt x="966490" y="0"/>
                </a:lnTo>
                <a:lnTo>
                  <a:pt x="966490" y="1990313"/>
                </a:lnTo>
                <a:lnTo>
                  <a:pt x="0" y="19903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01909">
            <a:off x="2286209" y="3995681"/>
            <a:ext cx="731429" cy="733262"/>
          </a:xfrm>
          <a:custGeom>
            <a:avLst/>
            <a:gdLst/>
            <a:ahLst/>
            <a:cxnLst/>
            <a:rect l="l" t="t" r="r" b="b"/>
            <a:pathLst>
              <a:path w="731429" h="733262">
                <a:moveTo>
                  <a:pt x="0" y="0"/>
                </a:moveTo>
                <a:lnTo>
                  <a:pt x="731429" y="0"/>
                </a:lnTo>
                <a:lnTo>
                  <a:pt x="731429" y="733262"/>
                </a:lnTo>
                <a:lnTo>
                  <a:pt x="0" y="733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3311">
            <a:off x="5196897" y="6811359"/>
            <a:ext cx="2587771" cy="1079824"/>
          </a:xfrm>
          <a:custGeom>
            <a:avLst/>
            <a:gdLst/>
            <a:ahLst/>
            <a:cxnLst/>
            <a:rect l="l" t="t" r="r" b="b"/>
            <a:pathLst>
              <a:path w="2587771" h="1079824">
                <a:moveTo>
                  <a:pt x="0" y="0"/>
                </a:moveTo>
                <a:lnTo>
                  <a:pt x="2587771" y="0"/>
                </a:lnTo>
                <a:lnTo>
                  <a:pt x="2587771" y="1079824"/>
                </a:lnTo>
                <a:lnTo>
                  <a:pt x="0" y="1079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29719">
            <a:off x="12256974" y="4232840"/>
            <a:ext cx="2773616" cy="3459358"/>
          </a:xfrm>
          <a:custGeom>
            <a:avLst/>
            <a:gdLst/>
            <a:ahLst/>
            <a:cxnLst/>
            <a:rect l="l" t="t" r="r" b="b"/>
            <a:pathLst>
              <a:path w="2773616" h="3459358">
                <a:moveTo>
                  <a:pt x="0" y="0"/>
                </a:moveTo>
                <a:lnTo>
                  <a:pt x="2773616" y="0"/>
                </a:lnTo>
                <a:lnTo>
                  <a:pt x="2773616" y="3459358"/>
                </a:lnTo>
                <a:lnTo>
                  <a:pt x="0" y="34593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22053">
            <a:off x="10776191" y="5330809"/>
            <a:ext cx="2295013" cy="4231714"/>
          </a:xfrm>
          <a:custGeom>
            <a:avLst/>
            <a:gdLst/>
            <a:ahLst/>
            <a:cxnLst/>
            <a:rect l="l" t="t" r="r" b="b"/>
            <a:pathLst>
              <a:path w="2295013" h="4231714">
                <a:moveTo>
                  <a:pt x="0" y="0"/>
                </a:moveTo>
                <a:lnTo>
                  <a:pt x="2295013" y="0"/>
                </a:lnTo>
                <a:lnTo>
                  <a:pt x="2295013" y="4231714"/>
                </a:lnTo>
                <a:lnTo>
                  <a:pt x="0" y="42317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17706">
            <a:off x="12785716" y="6671521"/>
            <a:ext cx="3483989" cy="1707154"/>
          </a:xfrm>
          <a:custGeom>
            <a:avLst/>
            <a:gdLst/>
            <a:ahLst/>
            <a:cxnLst/>
            <a:rect l="l" t="t" r="r" b="b"/>
            <a:pathLst>
              <a:path w="3483989" h="1707154">
                <a:moveTo>
                  <a:pt x="0" y="0"/>
                </a:moveTo>
                <a:lnTo>
                  <a:pt x="3483988" y="0"/>
                </a:lnTo>
                <a:lnTo>
                  <a:pt x="3483988" y="1707155"/>
                </a:lnTo>
                <a:lnTo>
                  <a:pt x="0" y="1707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0509845">
            <a:off x="13251693" y="4487223"/>
            <a:ext cx="2287506" cy="1971414"/>
          </a:xfrm>
          <a:custGeom>
            <a:avLst/>
            <a:gdLst/>
            <a:ahLst/>
            <a:cxnLst/>
            <a:rect l="l" t="t" r="r" b="b"/>
            <a:pathLst>
              <a:path w="2287506" h="1971414">
                <a:moveTo>
                  <a:pt x="0" y="0"/>
                </a:moveTo>
                <a:lnTo>
                  <a:pt x="2287506" y="0"/>
                </a:lnTo>
                <a:lnTo>
                  <a:pt x="2287506" y="1971415"/>
                </a:lnTo>
                <a:lnTo>
                  <a:pt x="0" y="19714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78802">
            <a:off x="3733826" y="-1469058"/>
            <a:ext cx="12396580" cy="17527298"/>
          </a:xfrm>
          <a:custGeom>
            <a:avLst/>
            <a:gdLst/>
            <a:ahLst/>
            <a:cxnLst/>
            <a:rect l="l" t="t" r="r" b="b"/>
            <a:pathLst>
              <a:path w="12396580" h="17527298">
                <a:moveTo>
                  <a:pt x="0" y="0"/>
                </a:moveTo>
                <a:lnTo>
                  <a:pt x="12396580" y="0"/>
                </a:lnTo>
                <a:lnTo>
                  <a:pt x="12396580" y="17527298"/>
                </a:lnTo>
                <a:lnTo>
                  <a:pt x="0" y="17527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2068025" y="2588474"/>
            <a:ext cx="15191275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8000">
                <a:solidFill>
                  <a:srgbClr val="759C5C"/>
                </a:solidFill>
                <a:latin typeface="Pagkaki"/>
                <a:ea typeface="Pagkaki"/>
                <a:cs typeface="Pagkaki"/>
                <a:sym typeface="Pagkaki"/>
              </a:rPr>
              <a:t>PRESS THESE KEYS while on Present mode! 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3147793" y="4576181"/>
          <a:ext cx="6230119" cy="4682119"/>
        </p:xfrm>
        <a:graphic>
          <a:graphicData uri="http://schemas.openxmlformats.org/drawingml/2006/table">
            <a:tbl>
              <a:tblPr/>
              <a:tblGrid>
                <a:gridCol w="1504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5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6636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759C5C"/>
                          </a:solidFill>
                          <a:latin typeface="Pagkaki"/>
                          <a:ea typeface="Pagkaki"/>
                          <a:cs typeface="Pagkaki"/>
                          <a:sym typeface="Pagkaki"/>
                        </a:rPr>
                        <a:t>B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363464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for blur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5161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759C5C"/>
                          </a:solidFill>
                          <a:latin typeface="Pagkaki"/>
                          <a:ea typeface="Pagkaki"/>
                          <a:cs typeface="Pagkaki"/>
                          <a:sym typeface="Pagkaki"/>
                        </a:rPr>
                        <a:t>D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363464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for a drumroll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5161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759C5C"/>
                          </a:solidFill>
                          <a:latin typeface="Pagkaki"/>
                          <a:ea typeface="Pagkaki"/>
                          <a:cs typeface="Pagkaki"/>
                          <a:sym typeface="Pagkaki"/>
                        </a:rPr>
                        <a:t>O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363464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for bubbles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5161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759C5C"/>
                          </a:solidFill>
                          <a:latin typeface="Pagkaki"/>
                          <a:ea typeface="Pagkaki"/>
                          <a:cs typeface="Pagkaki"/>
                          <a:sym typeface="Pagkaki"/>
                        </a:rPr>
                        <a:t>U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363464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for unveil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9949412" y="4576181"/>
          <a:ext cx="6230119" cy="4695824"/>
        </p:xfrm>
        <a:graphic>
          <a:graphicData uri="http://schemas.openxmlformats.org/drawingml/2006/table">
            <a:tbl>
              <a:tblPr/>
              <a:tblGrid>
                <a:gridCol w="1504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5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962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759C5C"/>
                          </a:solidFill>
                          <a:latin typeface="Pagkaki"/>
                          <a:ea typeface="Pagkaki"/>
                          <a:cs typeface="Pagkaki"/>
                          <a:sym typeface="Pagkaki"/>
                        </a:rPr>
                        <a:t>C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363464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for confetti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733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759C5C"/>
                          </a:solidFill>
                          <a:latin typeface="Pagkaki"/>
                          <a:ea typeface="Pagkaki"/>
                          <a:cs typeface="Pagkaki"/>
                          <a:sym typeface="Pagkaki"/>
                        </a:rPr>
                        <a:t>M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363464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for mic drop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8733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759C5C"/>
                          </a:solidFill>
                          <a:latin typeface="Pagkaki"/>
                          <a:ea typeface="Pagkaki"/>
                          <a:cs typeface="Pagkaki"/>
                          <a:sym typeface="Pagkaki"/>
                        </a:rPr>
                        <a:t>Q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363464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for quiet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8733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759C5C"/>
                          </a:solidFill>
                          <a:latin typeface="Pagkaki"/>
                          <a:ea typeface="Pagkaki"/>
                          <a:cs typeface="Pagkaki"/>
                          <a:sym typeface="Pagkaki"/>
                        </a:rPr>
                        <a:t>0-9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363464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any number for a timer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DBBF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 rot="-4782257">
            <a:off x="-809933" y="3899126"/>
            <a:ext cx="4194828" cy="1137847"/>
          </a:xfrm>
          <a:custGeom>
            <a:avLst/>
            <a:gdLst/>
            <a:ahLst/>
            <a:cxnLst/>
            <a:rect l="l" t="t" r="r" b="b"/>
            <a:pathLst>
              <a:path w="4194828" h="1137847">
                <a:moveTo>
                  <a:pt x="0" y="0"/>
                </a:moveTo>
                <a:lnTo>
                  <a:pt x="4194828" y="0"/>
                </a:lnTo>
                <a:lnTo>
                  <a:pt x="4194828" y="1137847"/>
                </a:lnTo>
                <a:lnTo>
                  <a:pt x="0" y="1137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0"/>
            <a:ext cx="7772400" cy="1470025"/>
          </a:xfrm>
        </p:spPr>
        <p:txBody>
          <a:bodyPr/>
          <a:lstStyle/>
          <a:p>
            <a:r>
              <a:rPr lang="en-IE" dirty="0" smtClean="0"/>
              <a:t>2023 Topic Plan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31925"/>
            <a:ext cx="13336117" cy="81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7298" flipH="1">
            <a:off x="-3009191" y="-939938"/>
            <a:ext cx="8605299" cy="12166876"/>
          </a:xfrm>
          <a:custGeom>
            <a:avLst/>
            <a:gdLst/>
            <a:ahLst/>
            <a:cxnLst/>
            <a:rect l="l" t="t" r="r" b="b"/>
            <a:pathLst>
              <a:path w="8605299" h="12166876">
                <a:moveTo>
                  <a:pt x="8605299" y="0"/>
                </a:moveTo>
                <a:lnTo>
                  <a:pt x="0" y="0"/>
                </a:lnTo>
                <a:lnTo>
                  <a:pt x="0" y="12166876"/>
                </a:lnTo>
                <a:lnTo>
                  <a:pt x="8605299" y="12166876"/>
                </a:lnTo>
                <a:lnTo>
                  <a:pt x="86052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23737">
            <a:off x="4826446" y="1234986"/>
            <a:ext cx="11512004" cy="2622481"/>
            <a:chOff x="0" y="0"/>
            <a:chExt cx="9129328" cy="2079698"/>
          </a:xfrm>
        </p:grpSpPr>
        <p:sp>
          <p:nvSpPr>
            <p:cNvPr id="4" name="Freeform 4"/>
            <p:cNvSpPr/>
            <p:nvPr/>
          </p:nvSpPr>
          <p:spPr>
            <a:xfrm>
              <a:off x="-10795" y="-1905"/>
              <a:ext cx="9139996" cy="2081476"/>
            </a:xfrm>
            <a:custGeom>
              <a:avLst/>
              <a:gdLst/>
              <a:ahLst/>
              <a:cxnLst/>
              <a:rect l="l" t="t" r="r" b="b"/>
              <a:pathLst>
                <a:path w="9139996" h="2081476">
                  <a:moveTo>
                    <a:pt x="9123867" y="186309"/>
                  </a:moveTo>
                  <a:cubicBezTo>
                    <a:pt x="9123486" y="125349"/>
                    <a:pt x="9132884" y="8509"/>
                    <a:pt x="9132884" y="8509"/>
                  </a:cubicBezTo>
                  <a:lnTo>
                    <a:pt x="8987977" y="6223"/>
                  </a:lnTo>
                  <a:lnTo>
                    <a:pt x="8782491" y="16002"/>
                  </a:lnTo>
                  <a:cubicBezTo>
                    <a:pt x="8782491" y="16002"/>
                    <a:pt x="8448862" y="0"/>
                    <a:pt x="8416985" y="14986"/>
                  </a:cubicBezTo>
                  <a:cubicBezTo>
                    <a:pt x="8384981" y="29972"/>
                    <a:pt x="8319068" y="6223"/>
                    <a:pt x="8319068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435808"/>
                  </a:lnTo>
                  <a:lnTo>
                    <a:pt x="25019" y="1614624"/>
                  </a:lnTo>
                  <a:cubicBezTo>
                    <a:pt x="25019" y="1614624"/>
                    <a:pt x="0" y="1655772"/>
                    <a:pt x="16002" y="1815792"/>
                  </a:cubicBezTo>
                  <a:cubicBezTo>
                    <a:pt x="32004" y="1975812"/>
                    <a:pt x="49276" y="2071062"/>
                    <a:pt x="49276" y="2071062"/>
                  </a:cubicBezTo>
                  <a:lnTo>
                    <a:pt x="132842" y="2071316"/>
                  </a:lnTo>
                  <a:lnTo>
                    <a:pt x="305562" y="2054806"/>
                  </a:lnTo>
                  <a:lnTo>
                    <a:pt x="532511" y="2072332"/>
                  </a:lnTo>
                  <a:lnTo>
                    <a:pt x="771144" y="2081476"/>
                  </a:lnTo>
                  <a:lnTo>
                    <a:pt x="906526" y="2056330"/>
                  </a:lnTo>
                  <a:lnTo>
                    <a:pt x="1008761" y="2073602"/>
                  </a:lnTo>
                  <a:lnTo>
                    <a:pt x="8383838" y="2075507"/>
                  </a:lnTo>
                  <a:lnTo>
                    <a:pt x="8626789" y="2076142"/>
                  </a:lnTo>
                  <a:lnTo>
                    <a:pt x="8863644" y="2066490"/>
                  </a:lnTo>
                  <a:lnTo>
                    <a:pt x="9049953" y="2077285"/>
                  </a:lnTo>
                  <a:lnTo>
                    <a:pt x="9127423" y="2077539"/>
                  </a:lnTo>
                  <a:lnTo>
                    <a:pt x="9127804" y="1929584"/>
                  </a:lnTo>
                  <a:lnTo>
                    <a:pt x="9128058" y="1815919"/>
                  </a:lnTo>
                  <a:lnTo>
                    <a:pt x="9120184" y="1610433"/>
                  </a:lnTo>
                  <a:lnTo>
                    <a:pt x="9129074" y="1442285"/>
                  </a:lnTo>
                  <a:lnTo>
                    <a:pt x="9130852" y="671576"/>
                  </a:lnTo>
                  <a:lnTo>
                    <a:pt x="9139996" y="424561"/>
                  </a:lnTo>
                  <a:cubicBezTo>
                    <a:pt x="9139996" y="424561"/>
                    <a:pt x="9123994" y="247015"/>
                    <a:pt x="9123613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507757" y="5066686"/>
            <a:ext cx="563935" cy="633862"/>
          </a:xfrm>
          <a:custGeom>
            <a:avLst/>
            <a:gdLst/>
            <a:ahLst/>
            <a:cxnLst/>
            <a:rect l="l" t="t" r="r" b="b"/>
            <a:pathLst>
              <a:path w="563935" h="633862">
                <a:moveTo>
                  <a:pt x="0" y="0"/>
                </a:moveTo>
                <a:lnTo>
                  <a:pt x="563934" y="0"/>
                </a:lnTo>
                <a:lnTo>
                  <a:pt x="563934" y="633863"/>
                </a:lnTo>
                <a:lnTo>
                  <a:pt x="0" y="633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07757" y="6255807"/>
            <a:ext cx="563935" cy="633862"/>
          </a:xfrm>
          <a:custGeom>
            <a:avLst/>
            <a:gdLst/>
            <a:ahLst/>
            <a:cxnLst/>
            <a:rect l="l" t="t" r="r" b="b"/>
            <a:pathLst>
              <a:path w="563935" h="633862">
                <a:moveTo>
                  <a:pt x="0" y="0"/>
                </a:moveTo>
                <a:lnTo>
                  <a:pt x="563934" y="0"/>
                </a:lnTo>
                <a:lnTo>
                  <a:pt x="563934" y="633862"/>
                </a:lnTo>
                <a:lnTo>
                  <a:pt x="0" y="633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07757" y="7339819"/>
            <a:ext cx="563935" cy="633862"/>
          </a:xfrm>
          <a:custGeom>
            <a:avLst/>
            <a:gdLst/>
            <a:ahLst/>
            <a:cxnLst/>
            <a:rect l="l" t="t" r="r" b="b"/>
            <a:pathLst>
              <a:path w="563935" h="633862">
                <a:moveTo>
                  <a:pt x="0" y="0"/>
                </a:moveTo>
                <a:lnTo>
                  <a:pt x="563934" y="0"/>
                </a:lnTo>
                <a:lnTo>
                  <a:pt x="563934" y="633862"/>
                </a:lnTo>
                <a:lnTo>
                  <a:pt x="0" y="633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5007">
            <a:off x="741644" y="6326070"/>
            <a:ext cx="5365314" cy="3360028"/>
          </a:xfrm>
          <a:custGeom>
            <a:avLst/>
            <a:gdLst/>
            <a:ahLst/>
            <a:cxnLst/>
            <a:rect l="l" t="t" r="r" b="b"/>
            <a:pathLst>
              <a:path w="5365314" h="3360028">
                <a:moveTo>
                  <a:pt x="0" y="0"/>
                </a:moveTo>
                <a:lnTo>
                  <a:pt x="5365314" y="0"/>
                </a:lnTo>
                <a:lnTo>
                  <a:pt x="5365314" y="3360028"/>
                </a:lnTo>
                <a:lnTo>
                  <a:pt x="0" y="3360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123737">
            <a:off x="5176229" y="1673567"/>
            <a:ext cx="11678457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75"/>
              </a:lnSpc>
            </a:pPr>
            <a:r>
              <a:rPr lang="en-US" sz="9500">
                <a:solidFill>
                  <a:srgbClr val="FFFFFF"/>
                </a:solidFill>
                <a:latin typeface="Pagkaki"/>
                <a:ea typeface="Pagkaki"/>
                <a:cs typeface="Pagkaki"/>
                <a:sym typeface="Pagkaki"/>
              </a:rPr>
              <a:t>TODAY’S </a:t>
            </a:r>
          </a:p>
          <a:p>
            <a:pPr marL="0" lvl="0" indent="0" algn="l">
              <a:lnSpc>
                <a:spcPts val="9975"/>
              </a:lnSpc>
              <a:spcBef>
                <a:spcPct val="0"/>
              </a:spcBef>
            </a:pPr>
            <a:r>
              <a:rPr lang="en-US" sz="9500">
                <a:solidFill>
                  <a:srgbClr val="FFFFFF"/>
                </a:solidFill>
                <a:latin typeface="Pagkaki"/>
                <a:ea typeface="Pagkaki"/>
                <a:cs typeface="Pagkaki"/>
                <a:sym typeface="Pagkaki"/>
              </a:rPr>
              <a:t>LEARNING INTENTIONS: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86016" y="4854662"/>
            <a:ext cx="9511334" cy="95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Define Depreciation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86016" y="6043782"/>
            <a:ext cx="10901984" cy="95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Identify Causes of Depreciation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86016" y="7127794"/>
            <a:ext cx="9511334" cy="95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Define Useful Economic Life</a:t>
            </a:r>
          </a:p>
        </p:txBody>
      </p:sp>
      <p:sp>
        <p:nvSpPr>
          <p:cNvPr id="13" name="Freeform 13"/>
          <p:cNvSpPr/>
          <p:nvPr/>
        </p:nvSpPr>
        <p:spPr>
          <a:xfrm>
            <a:off x="6507757" y="8426305"/>
            <a:ext cx="563935" cy="633862"/>
          </a:xfrm>
          <a:custGeom>
            <a:avLst/>
            <a:gdLst/>
            <a:ahLst/>
            <a:cxnLst/>
            <a:rect l="l" t="t" r="r" b="b"/>
            <a:pathLst>
              <a:path w="563935" h="633862">
                <a:moveTo>
                  <a:pt x="0" y="0"/>
                </a:moveTo>
                <a:lnTo>
                  <a:pt x="563934" y="0"/>
                </a:lnTo>
                <a:lnTo>
                  <a:pt x="563934" y="633862"/>
                </a:lnTo>
                <a:lnTo>
                  <a:pt x="0" y="633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86016" y="8214281"/>
            <a:ext cx="9511334" cy="1943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List the 2 Methods of Depreciation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81579" y="1170212"/>
            <a:ext cx="7381987" cy="7375075"/>
            <a:chOff x="0" y="0"/>
            <a:chExt cx="934345" cy="933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4345" cy="933470"/>
            </a:xfrm>
            <a:custGeom>
              <a:avLst/>
              <a:gdLst/>
              <a:ahLst/>
              <a:cxnLst/>
              <a:rect l="l" t="t" r="r" b="b"/>
              <a:pathLst>
                <a:path w="934345" h="933470">
                  <a:moveTo>
                    <a:pt x="0" y="0"/>
                  </a:moveTo>
                  <a:lnTo>
                    <a:pt x="934345" y="0"/>
                  </a:lnTo>
                  <a:lnTo>
                    <a:pt x="934345" y="933470"/>
                  </a:lnTo>
                  <a:lnTo>
                    <a:pt x="0" y="933470"/>
                  </a:lnTo>
                  <a:close/>
                </a:path>
              </a:pathLst>
            </a:custGeom>
            <a:blipFill>
              <a:blip r:embed="rId2"/>
              <a:stretch>
                <a:fillRect t="-189" b="-189"/>
              </a:stretch>
            </a:blipFill>
            <a:ln w="3429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3846" y="3002650"/>
            <a:ext cx="8368429" cy="1438701"/>
            <a:chOff x="0" y="0"/>
            <a:chExt cx="10196277" cy="1752945"/>
          </a:xfrm>
        </p:grpSpPr>
        <p:sp>
          <p:nvSpPr>
            <p:cNvPr id="5" name="Freeform 5"/>
            <p:cNvSpPr/>
            <p:nvPr/>
          </p:nvSpPr>
          <p:spPr>
            <a:xfrm>
              <a:off x="-10795" y="-1905"/>
              <a:ext cx="10206946" cy="1754723"/>
            </a:xfrm>
            <a:custGeom>
              <a:avLst/>
              <a:gdLst/>
              <a:ahLst/>
              <a:cxnLst/>
              <a:rect l="l" t="t" r="r" b="b"/>
              <a:pathLst>
                <a:path w="10206946" h="1754723">
                  <a:moveTo>
                    <a:pt x="10190816" y="186309"/>
                  </a:moveTo>
                  <a:cubicBezTo>
                    <a:pt x="10190436" y="125349"/>
                    <a:pt x="10199834" y="8509"/>
                    <a:pt x="10199834" y="8509"/>
                  </a:cubicBezTo>
                  <a:lnTo>
                    <a:pt x="10054926" y="6223"/>
                  </a:lnTo>
                  <a:lnTo>
                    <a:pt x="9849440" y="16002"/>
                  </a:lnTo>
                  <a:cubicBezTo>
                    <a:pt x="9849440" y="16002"/>
                    <a:pt x="9515812" y="0"/>
                    <a:pt x="9483935" y="14986"/>
                  </a:cubicBezTo>
                  <a:cubicBezTo>
                    <a:pt x="9451930" y="29972"/>
                    <a:pt x="9386017" y="6223"/>
                    <a:pt x="938601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109055"/>
                  </a:lnTo>
                  <a:lnTo>
                    <a:pt x="25019" y="1287871"/>
                  </a:lnTo>
                  <a:cubicBezTo>
                    <a:pt x="25019" y="1287871"/>
                    <a:pt x="0" y="1329019"/>
                    <a:pt x="16002" y="1489039"/>
                  </a:cubicBezTo>
                  <a:cubicBezTo>
                    <a:pt x="32004" y="1649059"/>
                    <a:pt x="49276" y="1744309"/>
                    <a:pt x="49276" y="1744309"/>
                  </a:cubicBezTo>
                  <a:lnTo>
                    <a:pt x="132842" y="1744563"/>
                  </a:lnTo>
                  <a:lnTo>
                    <a:pt x="305562" y="1728053"/>
                  </a:lnTo>
                  <a:lnTo>
                    <a:pt x="532511" y="1745579"/>
                  </a:lnTo>
                  <a:lnTo>
                    <a:pt x="771144" y="1754723"/>
                  </a:lnTo>
                  <a:lnTo>
                    <a:pt x="906526" y="1729577"/>
                  </a:lnTo>
                  <a:lnTo>
                    <a:pt x="1008761" y="1746849"/>
                  </a:lnTo>
                  <a:lnTo>
                    <a:pt x="9450787" y="1748754"/>
                  </a:lnTo>
                  <a:lnTo>
                    <a:pt x="9693738" y="1749389"/>
                  </a:lnTo>
                  <a:lnTo>
                    <a:pt x="9930593" y="1739737"/>
                  </a:lnTo>
                  <a:lnTo>
                    <a:pt x="10116902" y="1750532"/>
                  </a:lnTo>
                  <a:lnTo>
                    <a:pt x="10194373" y="1750786"/>
                  </a:lnTo>
                  <a:lnTo>
                    <a:pt x="10194753" y="1602831"/>
                  </a:lnTo>
                  <a:lnTo>
                    <a:pt x="10195007" y="1489166"/>
                  </a:lnTo>
                  <a:lnTo>
                    <a:pt x="10187134" y="1283680"/>
                  </a:lnTo>
                  <a:lnTo>
                    <a:pt x="10196024" y="1115532"/>
                  </a:lnTo>
                  <a:lnTo>
                    <a:pt x="10197801" y="671576"/>
                  </a:lnTo>
                  <a:lnTo>
                    <a:pt x="10206946" y="424561"/>
                  </a:lnTo>
                  <a:cubicBezTo>
                    <a:pt x="10206946" y="424561"/>
                    <a:pt x="10190943" y="247015"/>
                    <a:pt x="10190562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144000" y="738249"/>
            <a:ext cx="2527806" cy="1408207"/>
          </a:xfrm>
          <a:custGeom>
            <a:avLst/>
            <a:gdLst/>
            <a:ahLst/>
            <a:cxnLst/>
            <a:rect l="l" t="t" r="r" b="b"/>
            <a:pathLst>
              <a:path w="2527806" h="1408207">
                <a:moveTo>
                  <a:pt x="0" y="0"/>
                </a:moveTo>
                <a:lnTo>
                  <a:pt x="2527806" y="0"/>
                </a:lnTo>
                <a:lnTo>
                  <a:pt x="2527806" y="1408207"/>
                </a:lnTo>
                <a:lnTo>
                  <a:pt x="0" y="1408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91971" y="5057775"/>
            <a:ext cx="9427707" cy="339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The measure of the loss in value of a fixed asset over its useful economic life.</a:t>
            </a:r>
          </a:p>
          <a:p>
            <a:pPr marL="0" lvl="1" indent="0" algn="l">
              <a:lnSpc>
                <a:spcPts val="6719"/>
              </a:lnSpc>
            </a:pPr>
            <a:endParaRPr lang="en-US" sz="5599">
              <a:solidFill>
                <a:srgbClr val="363464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68875" y="3450344"/>
            <a:ext cx="7862171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Pagkaki"/>
                <a:ea typeface="Pagkaki"/>
                <a:cs typeface="Pagkaki"/>
                <a:sym typeface="Pagkaki"/>
              </a:rPr>
              <a:t>DEFINITION: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/>
          <p:cNvGrpSpPr/>
          <p:nvPr/>
        </p:nvGrpSpPr>
        <p:grpSpPr>
          <a:xfrm>
            <a:off x="1257406" y="1074721"/>
            <a:ext cx="15392401" cy="1438701"/>
            <a:chOff x="0" y="0"/>
            <a:chExt cx="10196277" cy="1752945"/>
          </a:xfrm>
        </p:grpSpPr>
        <p:sp>
          <p:nvSpPr>
            <p:cNvPr id="10" name="Freeform 5"/>
            <p:cNvSpPr/>
            <p:nvPr/>
          </p:nvSpPr>
          <p:spPr>
            <a:xfrm>
              <a:off x="-10795" y="-1905"/>
              <a:ext cx="10206946" cy="1754723"/>
            </a:xfrm>
            <a:custGeom>
              <a:avLst/>
              <a:gdLst/>
              <a:ahLst/>
              <a:cxnLst/>
              <a:rect l="l" t="t" r="r" b="b"/>
              <a:pathLst>
                <a:path w="10206946" h="1754723">
                  <a:moveTo>
                    <a:pt x="10190816" y="186309"/>
                  </a:moveTo>
                  <a:cubicBezTo>
                    <a:pt x="10190436" y="125349"/>
                    <a:pt x="10199834" y="8509"/>
                    <a:pt x="10199834" y="8509"/>
                  </a:cubicBezTo>
                  <a:lnTo>
                    <a:pt x="10054926" y="6223"/>
                  </a:lnTo>
                  <a:lnTo>
                    <a:pt x="9849440" y="16002"/>
                  </a:lnTo>
                  <a:cubicBezTo>
                    <a:pt x="9849440" y="16002"/>
                    <a:pt x="9515812" y="0"/>
                    <a:pt x="9483935" y="14986"/>
                  </a:cubicBezTo>
                  <a:cubicBezTo>
                    <a:pt x="9451930" y="29972"/>
                    <a:pt x="9386017" y="6223"/>
                    <a:pt x="938601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109055"/>
                  </a:lnTo>
                  <a:lnTo>
                    <a:pt x="25019" y="1287871"/>
                  </a:lnTo>
                  <a:cubicBezTo>
                    <a:pt x="25019" y="1287871"/>
                    <a:pt x="0" y="1329019"/>
                    <a:pt x="16002" y="1489039"/>
                  </a:cubicBezTo>
                  <a:cubicBezTo>
                    <a:pt x="32004" y="1649059"/>
                    <a:pt x="49276" y="1744309"/>
                    <a:pt x="49276" y="1744309"/>
                  </a:cubicBezTo>
                  <a:lnTo>
                    <a:pt x="132842" y="1744563"/>
                  </a:lnTo>
                  <a:lnTo>
                    <a:pt x="305562" y="1728053"/>
                  </a:lnTo>
                  <a:lnTo>
                    <a:pt x="532511" y="1745579"/>
                  </a:lnTo>
                  <a:lnTo>
                    <a:pt x="771144" y="1754723"/>
                  </a:lnTo>
                  <a:lnTo>
                    <a:pt x="906526" y="1729577"/>
                  </a:lnTo>
                  <a:lnTo>
                    <a:pt x="1008761" y="1746849"/>
                  </a:lnTo>
                  <a:lnTo>
                    <a:pt x="9450787" y="1748754"/>
                  </a:lnTo>
                  <a:lnTo>
                    <a:pt x="9693738" y="1749389"/>
                  </a:lnTo>
                  <a:lnTo>
                    <a:pt x="9930593" y="1739737"/>
                  </a:lnTo>
                  <a:lnTo>
                    <a:pt x="10116902" y="1750532"/>
                  </a:lnTo>
                  <a:lnTo>
                    <a:pt x="10194373" y="1750786"/>
                  </a:lnTo>
                  <a:lnTo>
                    <a:pt x="10194753" y="1602831"/>
                  </a:lnTo>
                  <a:lnTo>
                    <a:pt x="10195007" y="1489166"/>
                  </a:lnTo>
                  <a:lnTo>
                    <a:pt x="10187134" y="1283680"/>
                  </a:lnTo>
                  <a:lnTo>
                    <a:pt x="10196024" y="1115532"/>
                  </a:lnTo>
                  <a:lnTo>
                    <a:pt x="10197801" y="671576"/>
                  </a:lnTo>
                  <a:lnTo>
                    <a:pt x="10206946" y="424561"/>
                  </a:lnTo>
                  <a:cubicBezTo>
                    <a:pt x="10206946" y="424561"/>
                    <a:pt x="10190943" y="247015"/>
                    <a:pt x="10190562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8E9FE9-132D-4F00-2A1D-A18770B5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07" y="823913"/>
            <a:ext cx="16637400" cy="1998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How is this loss in value Recorded in Accounts?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85EA1F-9721-55CF-8FD1-0C9B67F62B62}"/>
              </a:ext>
            </a:extLst>
          </p:cNvPr>
          <p:cNvCxnSpPr>
            <a:cxnSpLocks/>
          </p:cNvCxnSpPr>
          <p:nvPr/>
        </p:nvCxnSpPr>
        <p:spPr>
          <a:xfrm flipH="1">
            <a:off x="6826103" y="2896341"/>
            <a:ext cx="742757" cy="19617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DBBDD3-D935-7742-692E-43116E25F0A5}"/>
              </a:ext>
            </a:extLst>
          </p:cNvPr>
          <p:cNvCxnSpPr>
            <a:cxnSpLocks/>
          </p:cNvCxnSpPr>
          <p:nvPr/>
        </p:nvCxnSpPr>
        <p:spPr>
          <a:xfrm>
            <a:off x="10570519" y="2821913"/>
            <a:ext cx="776177" cy="20361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2D6CE5-B816-94EB-1835-4895DC610B00}"/>
              </a:ext>
            </a:extLst>
          </p:cNvPr>
          <p:cNvSpPr txBox="1"/>
          <p:nvPr/>
        </p:nvSpPr>
        <p:spPr>
          <a:xfrm>
            <a:off x="3811772" y="5279066"/>
            <a:ext cx="405100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u="sng" dirty="0"/>
              <a:t>Profit &amp; Loss a/c:</a:t>
            </a:r>
          </a:p>
          <a:p>
            <a:r>
              <a:rPr lang="en-US" sz="2700" b="1" dirty="0"/>
              <a:t>Selling &amp; Distribution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E991D9-BC75-7B03-E8CE-1CB0AB25EFD5}"/>
              </a:ext>
            </a:extLst>
          </p:cNvPr>
          <p:cNvSpPr txBox="1"/>
          <p:nvPr/>
        </p:nvSpPr>
        <p:spPr>
          <a:xfrm>
            <a:off x="9321191" y="5279066"/>
            <a:ext cx="71380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u="sng" dirty="0"/>
              <a:t>Balance Sheet:</a:t>
            </a:r>
          </a:p>
          <a:p>
            <a:r>
              <a:rPr lang="en-US" sz="2700" b="1" dirty="0"/>
              <a:t>- Accumulated Depreciation:</a:t>
            </a:r>
          </a:p>
          <a:p>
            <a:r>
              <a:rPr lang="en-US" sz="2700" b="1" dirty="0"/>
              <a:t>	Calculating Current Value (NBV)</a:t>
            </a:r>
          </a:p>
        </p:txBody>
      </p:sp>
      <p:pic>
        <p:nvPicPr>
          <p:cNvPr id="14" name="Picture 13" descr="A blue sign with white text and money&#10;&#10;Description automatically generated">
            <a:extLst>
              <a:ext uri="{FF2B5EF4-FFF2-40B4-BE49-F238E27FC236}">
                <a16:creationId xmlns:a16="http://schemas.microsoft.com/office/drawing/2014/main" id="{8F54FD15-393F-6AA6-11B7-13B31E83C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232" y="6822608"/>
            <a:ext cx="2533356" cy="2266688"/>
          </a:xfrm>
          <a:prstGeom prst="rect">
            <a:avLst/>
          </a:prstGeom>
        </p:spPr>
      </p:pic>
      <p:pic>
        <p:nvPicPr>
          <p:cNvPr id="16" name="Picture 15" descr="A clock and money in a wallet&#10;&#10;Description automatically generated">
            <a:extLst>
              <a:ext uri="{FF2B5EF4-FFF2-40B4-BE49-F238E27FC236}">
                <a16:creationId xmlns:a16="http://schemas.microsoft.com/office/drawing/2014/main" id="{1509B3B4-E354-0EAC-29FA-E4F03E1A3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459" y="6870455"/>
            <a:ext cx="3749841" cy="22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/>
          <p:nvPr/>
        </p:nvGrpSpPr>
        <p:grpSpPr>
          <a:xfrm>
            <a:off x="644381" y="2232781"/>
            <a:ext cx="10172594" cy="1438701"/>
            <a:chOff x="0" y="0"/>
            <a:chExt cx="10196277" cy="1752945"/>
          </a:xfrm>
        </p:grpSpPr>
        <p:sp>
          <p:nvSpPr>
            <p:cNvPr id="7" name="Freeform 5"/>
            <p:cNvSpPr/>
            <p:nvPr/>
          </p:nvSpPr>
          <p:spPr>
            <a:xfrm>
              <a:off x="-10795" y="-1905"/>
              <a:ext cx="10206946" cy="1754723"/>
            </a:xfrm>
            <a:custGeom>
              <a:avLst/>
              <a:gdLst/>
              <a:ahLst/>
              <a:cxnLst/>
              <a:rect l="l" t="t" r="r" b="b"/>
              <a:pathLst>
                <a:path w="10206946" h="1754723">
                  <a:moveTo>
                    <a:pt x="10190816" y="186309"/>
                  </a:moveTo>
                  <a:cubicBezTo>
                    <a:pt x="10190436" y="125349"/>
                    <a:pt x="10199834" y="8509"/>
                    <a:pt x="10199834" y="8509"/>
                  </a:cubicBezTo>
                  <a:lnTo>
                    <a:pt x="10054926" y="6223"/>
                  </a:lnTo>
                  <a:lnTo>
                    <a:pt x="9849440" y="16002"/>
                  </a:lnTo>
                  <a:cubicBezTo>
                    <a:pt x="9849440" y="16002"/>
                    <a:pt x="9515812" y="0"/>
                    <a:pt x="9483935" y="14986"/>
                  </a:cubicBezTo>
                  <a:cubicBezTo>
                    <a:pt x="9451930" y="29972"/>
                    <a:pt x="9386017" y="6223"/>
                    <a:pt x="938601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109055"/>
                  </a:lnTo>
                  <a:lnTo>
                    <a:pt x="25019" y="1287871"/>
                  </a:lnTo>
                  <a:cubicBezTo>
                    <a:pt x="25019" y="1287871"/>
                    <a:pt x="0" y="1329019"/>
                    <a:pt x="16002" y="1489039"/>
                  </a:cubicBezTo>
                  <a:cubicBezTo>
                    <a:pt x="32004" y="1649059"/>
                    <a:pt x="49276" y="1744309"/>
                    <a:pt x="49276" y="1744309"/>
                  </a:cubicBezTo>
                  <a:lnTo>
                    <a:pt x="132842" y="1744563"/>
                  </a:lnTo>
                  <a:lnTo>
                    <a:pt x="305562" y="1728053"/>
                  </a:lnTo>
                  <a:lnTo>
                    <a:pt x="532511" y="1745579"/>
                  </a:lnTo>
                  <a:lnTo>
                    <a:pt x="771144" y="1754723"/>
                  </a:lnTo>
                  <a:lnTo>
                    <a:pt x="906526" y="1729577"/>
                  </a:lnTo>
                  <a:lnTo>
                    <a:pt x="1008761" y="1746849"/>
                  </a:lnTo>
                  <a:lnTo>
                    <a:pt x="9450787" y="1748754"/>
                  </a:lnTo>
                  <a:lnTo>
                    <a:pt x="9693738" y="1749389"/>
                  </a:lnTo>
                  <a:lnTo>
                    <a:pt x="9930593" y="1739737"/>
                  </a:lnTo>
                  <a:lnTo>
                    <a:pt x="10116902" y="1750532"/>
                  </a:lnTo>
                  <a:lnTo>
                    <a:pt x="10194373" y="1750786"/>
                  </a:lnTo>
                  <a:lnTo>
                    <a:pt x="10194753" y="1602831"/>
                  </a:lnTo>
                  <a:lnTo>
                    <a:pt x="10195007" y="1489166"/>
                  </a:lnTo>
                  <a:lnTo>
                    <a:pt x="10187134" y="1283680"/>
                  </a:lnTo>
                  <a:lnTo>
                    <a:pt x="10196024" y="1115532"/>
                  </a:lnTo>
                  <a:lnTo>
                    <a:pt x="10197801" y="671576"/>
                  </a:lnTo>
                  <a:lnTo>
                    <a:pt x="10206946" y="424561"/>
                  </a:lnTo>
                  <a:cubicBezTo>
                    <a:pt x="10206946" y="424561"/>
                    <a:pt x="10190943" y="247015"/>
                    <a:pt x="10190562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9CDA9A-63C6-2F87-7AA7-7BB52313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880" y="330221"/>
            <a:ext cx="9632156" cy="2996783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How is Depreciation Calculated?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FC156-9405-BB6F-DCF8-A0D80A8C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95" y="4015960"/>
            <a:ext cx="8155781" cy="512327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70C0">
                    <a:alpha val="60000"/>
                  </a:srgbClr>
                </a:solidFill>
              </a:rPr>
              <a:t>We Consider:</a:t>
            </a:r>
          </a:p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0C0">
                    <a:alpha val="60000"/>
                  </a:srgbClr>
                </a:solidFill>
              </a:rPr>
              <a:t>The Cost of the fixed Asset</a:t>
            </a:r>
          </a:p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0C0">
                    <a:alpha val="60000"/>
                  </a:srgbClr>
                </a:solidFill>
              </a:rPr>
              <a:t>The Estimated Life of an Asset</a:t>
            </a:r>
          </a:p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0C0">
                    <a:alpha val="60000"/>
                  </a:srgbClr>
                </a:solidFill>
              </a:rPr>
              <a:t>The estimated Scrap Value of the Asset</a:t>
            </a:r>
          </a:p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0C0">
                    <a:alpha val="60000"/>
                  </a:srgbClr>
                </a:solidFill>
              </a:rPr>
              <a:t>The appropriate method used (based on policy)</a:t>
            </a:r>
          </a:p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0C0">
                    <a:alpha val="60000"/>
                  </a:srgbClr>
                </a:solidFill>
              </a:rPr>
              <a:t>The type of fixed asset</a:t>
            </a:r>
          </a:p>
        </p:txBody>
      </p:sp>
      <p:pic>
        <p:nvPicPr>
          <p:cNvPr id="5" name="Picture 4" descr="A screenshot of a calculator&#10;&#10;Description automatically generated">
            <a:extLst>
              <a:ext uri="{FF2B5EF4-FFF2-40B4-BE49-F238E27FC236}">
                <a16:creationId xmlns:a16="http://schemas.microsoft.com/office/drawing/2014/main" id="{021A9E12-6A68-BE47-B6D0-EF623EDD4A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1211914" y="823913"/>
            <a:ext cx="5421081" cy="8639175"/>
          </a:xfrm>
          <a:custGeom>
            <a:avLst/>
            <a:gdLst/>
            <a:ahLst/>
            <a:cxnLst/>
            <a:rect l="l" t="t" r="r" b="b"/>
            <a:pathLst>
              <a:path w="4713922" h="5759450">
                <a:moveTo>
                  <a:pt x="0" y="0"/>
                </a:moveTo>
                <a:lnTo>
                  <a:pt x="4713922" y="0"/>
                </a:lnTo>
                <a:lnTo>
                  <a:pt x="4713922" y="5759450"/>
                </a:lnTo>
                <a:lnTo>
                  <a:pt x="0" y="57594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33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/>
          <p:cNvGrpSpPr/>
          <p:nvPr/>
        </p:nvGrpSpPr>
        <p:grpSpPr>
          <a:xfrm>
            <a:off x="1257406" y="1074721"/>
            <a:ext cx="15392401" cy="1438701"/>
            <a:chOff x="0" y="0"/>
            <a:chExt cx="10196277" cy="1752945"/>
          </a:xfrm>
        </p:grpSpPr>
        <p:sp>
          <p:nvSpPr>
            <p:cNvPr id="10" name="Freeform 5"/>
            <p:cNvSpPr/>
            <p:nvPr/>
          </p:nvSpPr>
          <p:spPr>
            <a:xfrm>
              <a:off x="-10795" y="-1905"/>
              <a:ext cx="10206946" cy="1754723"/>
            </a:xfrm>
            <a:custGeom>
              <a:avLst/>
              <a:gdLst/>
              <a:ahLst/>
              <a:cxnLst/>
              <a:rect l="l" t="t" r="r" b="b"/>
              <a:pathLst>
                <a:path w="10206946" h="1754723">
                  <a:moveTo>
                    <a:pt x="10190816" y="186309"/>
                  </a:moveTo>
                  <a:cubicBezTo>
                    <a:pt x="10190436" y="125349"/>
                    <a:pt x="10199834" y="8509"/>
                    <a:pt x="10199834" y="8509"/>
                  </a:cubicBezTo>
                  <a:lnTo>
                    <a:pt x="10054926" y="6223"/>
                  </a:lnTo>
                  <a:lnTo>
                    <a:pt x="9849440" y="16002"/>
                  </a:lnTo>
                  <a:cubicBezTo>
                    <a:pt x="9849440" y="16002"/>
                    <a:pt x="9515812" y="0"/>
                    <a:pt x="9483935" y="14986"/>
                  </a:cubicBezTo>
                  <a:cubicBezTo>
                    <a:pt x="9451930" y="29972"/>
                    <a:pt x="9386017" y="6223"/>
                    <a:pt x="938601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109055"/>
                  </a:lnTo>
                  <a:lnTo>
                    <a:pt x="25019" y="1287871"/>
                  </a:lnTo>
                  <a:cubicBezTo>
                    <a:pt x="25019" y="1287871"/>
                    <a:pt x="0" y="1329019"/>
                    <a:pt x="16002" y="1489039"/>
                  </a:cubicBezTo>
                  <a:cubicBezTo>
                    <a:pt x="32004" y="1649059"/>
                    <a:pt x="49276" y="1744309"/>
                    <a:pt x="49276" y="1744309"/>
                  </a:cubicBezTo>
                  <a:lnTo>
                    <a:pt x="132842" y="1744563"/>
                  </a:lnTo>
                  <a:lnTo>
                    <a:pt x="305562" y="1728053"/>
                  </a:lnTo>
                  <a:lnTo>
                    <a:pt x="532511" y="1745579"/>
                  </a:lnTo>
                  <a:lnTo>
                    <a:pt x="771144" y="1754723"/>
                  </a:lnTo>
                  <a:lnTo>
                    <a:pt x="906526" y="1729577"/>
                  </a:lnTo>
                  <a:lnTo>
                    <a:pt x="1008761" y="1746849"/>
                  </a:lnTo>
                  <a:lnTo>
                    <a:pt x="9450787" y="1748754"/>
                  </a:lnTo>
                  <a:lnTo>
                    <a:pt x="9693738" y="1749389"/>
                  </a:lnTo>
                  <a:lnTo>
                    <a:pt x="9930593" y="1739737"/>
                  </a:lnTo>
                  <a:lnTo>
                    <a:pt x="10116902" y="1750532"/>
                  </a:lnTo>
                  <a:lnTo>
                    <a:pt x="10194373" y="1750786"/>
                  </a:lnTo>
                  <a:lnTo>
                    <a:pt x="10194753" y="1602831"/>
                  </a:lnTo>
                  <a:lnTo>
                    <a:pt x="10195007" y="1489166"/>
                  </a:lnTo>
                  <a:lnTo>
                    <a:pt x="10187134" y="1283680"/>
                  </a:lnTo>
                  <a:lnTo>
                    <a:pt x="10196024" y="1115532"/>
                  </a:lnTo>
                  <a:lnTo>
                    <a:pt x="10197801" y="671576"/>
                  </a:lnTo>
                  <a:lnTo>
                    <a:pt x="10206946" y="424561"/>
                  </a:lnTo>
                  <a:cubicBezTo>
                    <a:pt x="10206946" y="424561"/>
                    <a:pt x="10190943" y="247015"/>
                    <a:pt x="10190562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8E9FE9-132D-4F00-2A1D-A18770B5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07" y="823913"/>
            <a:ext cx="16637400" cy="1998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So…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7363909-201C-8591-7D4E-C48BAA097FFC}"/>
              </a:ext>
            </a:extLst>
          </p:cNvPr>
          <p:cNvSpPr txBox="1">
            <a:spLocks/>
          </p:cNvSpPr>
          <p:nvPr/>
        </p:nvSpPr>
        <p:spPr>
          <a:xfrm>
            <a:off x="1752707" y="4533900"/>
            <a:ext cx="14401800" cy="2286000"/>
          </a:xfrm>
          <a:prstGeom prst="rect">
            <a:avLst/>
          </a:prstGeom>
          <a:ln w="1905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8000" b="1" dirty="0" smtClean="0">
                <a:solidFill>
                  <a:srgbClr val="00B0F0"/>
                </a:solidFill>
              </a:rPr>
              <a:t>Cost – Depreciation + Scrap Value = Net Book value of an Asset</a:t>
            </a:r>
            <a:endParaRPr lang="en-US" sz="8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6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31251" y="-17093"/>
            <a:ext cx="10225498" cy="14457646"/>
          </a:xfrm>
          <a:custGeom>
            <a:avLst/>
            <a:gdLst/>
            <a:ahLst/>
            <a:cxnLst/>
            <a:rect l="l" t="t" r="r" b="b"/>
            <a:pathLst>
              <a:path w="10225498" h="14457646">
                <a:moveTo>
                  <a:pt x="0" y="0"/>
                </a:moveTo>
                <a:lnTo>
                  <a:pt x="10225498" y="0"/>
                </a:lnTo>
                <a:lnTo>
                  <a:pt x="10225498" y="14457645"/>
                </a:lnTo>
                <a:lnTo>
                  <a:pt x="0" y="14457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 rot="26575">
            <a:off x="2696477" y="1184952"/>
            <a:ext cx="12894972" cy="1995898"/>
            <a:chOff x="0" y="0"/>
            <a:chExt cx="10226058" cy="1582801"/>
          </a:xfrm>
        </p:grpSpPr>
        <p:sp>
          <p:nvSpPr>
            <p:cNvPr id="4" name="Freeform 4"/>
            <p:cNvSpPr/>
            <p:nvPr/>
          </p:nvSpPr>
          <p:spPr>
            <a:xfrm>
              <a:off x="-10795" y="-1905"/>
              <a:ext cx="10236727" cy="1584579"/>
            </a:xfrm>
            <a:custGeom>
              <a:avLst/>
              <a:gdLst/>
              <a:ahLst/>
              <a:cxnLst/>
              <a:rect l="l" t="t" r="r" b="b"/>
              <a:pathLst>
                <a:path w="10236727" h="1584579">
                  <a:moveTo>
                    <a:pt x="10220597" y="186309"/>
                  </a:moveTo>
                  <a:cubicBezTo>
                    <a:pt x="10220217" y="125349"/>
                    <a:pt x="10229615" y="8509"/>
                    <a:pt x="10229615" y="8509"/>
                  </a:cubicBezTo>
                  <a:lnTo>
                    <a:pt x="10084707" y="6223"/>
                  </a:lnTo>
                  <a:lnTo>
                    <a:pt x="9879221" y="16002"/>
                  </a:lnTo>
                  <a:cubicBezTo>
                    <a:pt x="9879221" y="16002"/>
                    <a:pt x="9545593" y="0"/>
                    <a:pt x="9513716" y="14986"/>
                  </a:cubicBezTo>
                  <a:cubicBezTo>
                    <a:pt x="9481711" y="29972"/>
                    <a:pt x="9415798" y="6223"/>
                    <a:pt x="9415798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938911"/>
                  </a:lnTo>
                  <a:lnTo>
                    <a:pt x="25019" y="1117727"/>
                  </a:lnTo>
                  <a:cubicBezTo>
                    <a:pt x="25019" y="1117727"/>
                    <a:pt x="0" y="1158875"/>
                    <a:pt x="16002" y="1318895"/>
                  </a:cubicBezTo>
                  <a:cubicBezTo>
                    <a:pt x="32004" y="1478915"/>
                    <a:pt x="49276" y="1574165"/>
                    <a:pt x="49276" y="1574165"/>
                  </a:cubicBezTo>
                  <a:lnTo>
                    <a:pt x="132842" y="1574419"/>
                  </a:lnTo>
                  <a:lnTo>
                    <a:pt x="305562" y="1557909"/>
                  </a:lnTo>
                  <a:lnTo>
                    <a:pt x="532511" y="1575435"/>
                  </a:lnTo>
                  <a:lnTo>
                    <a:pt x="771144" y="1584579"/>
                  </a:lnTo>
                  <a:lnTo>
                    <a:pt x="906526" y="1559433"/>
                  </a:lnTo>
                  <a:lnTo>
                    <a:pt x="1008761" y="1576705"/>
                  </a:lnTo>
                  <a:lnTo>
                    <a:pt x="9480568" y="1578610"/>
                  </a:lnTo>
                  <a:lnTo>
                    <a:pt x="9723519" y="1579245"/>
                  </a:lnTo>
                  <a:lnTo>
                    <a:pt x="9960375" y="1569593"/>
                  </a:lnTo>
                  <a:lnTo>
                    <a:pt x="10146683" y="1580388"/>
                  </a:lnTo>
                  <a:lnTo>
                    <a:pt x="10224154" y="1580642"/>
                  </a:lnTo>
                  <a:lnTo>
                    <a:pt x="10224534" y="1432687"/>
                  </a:lnTo>
                  <a:lnTo>
                    <a:pt x="10224789" y="1319022"/>
                  </a:lnTo>
                  <a:lnTo>
                    <a:pt x="10216915" y="1113536"/>
                  </a:lnTo>
                  <a:lnTo>
                    <a:pt x="10225805" y="945388"/>
                  </a:lnTo>
                  <a:lnTo>
                    <a:pt x="10227582" y="671576"/>
                  </a:lnTo>
                  <a:lnTo>
                    <a:pt x="10236727" y="424561"/>
                  </a:lnTo>
                  <a:cubicBezTo>
                    <a:pt x="10236727" y="424561"/>
                    <a:pt x="10220725" y="247015"/>
                    <a:pt x="10220343" y="186055"/>
                  </a:cubicBezTo>
                  <a:close/>
                </a:path>
              </a:pathLst>
            </a:custGeom>
            <a:solidFill>
              <a:srgbClr val="759C5C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813666" y="5441208"/>
            <a:ext cx="3828787" cy="3817092"/>
            <a:chOff x="0" y="0"/>
            <a:chExt cx="3036331" cy="3027056"/>
          </a:xfrm>
        </p:grpSpPr>
        <p:sp>
          <p:nvSpPr>
            <p:cNvPr id="6" name="Freeform 6"/>
            <p:cNvSpPr/>
            <p:nvPr/>
          </p:nvSpPr>
          <p:spPr>
            <a:xfrm>
              <a:off x="-10795" y="-1905"/>
              <a:ext cx="3046999" cy="3028834"/>
            </a:xfrm>
            <a:custGeom>
              <a:avLst/>
              <a:gdLst/>
              <a:ahLst/>
              <a:cxnLst/>
              <a:rect l="l" t="t" r="r" b="b"/>
              <a:pathLst>
                <a:path w="3046999" h="3028834">
                  <a:moveTo>
                    <a:pt x="3030870" y="186309"/>
                  </a:moveTo>
                  <a:cubicBezTo>
                    <a:pt x="3030489" y="125349"/>
                    <a:pt x="3039887" y="8509"/>
                    <a:pt x="3039887" y="8509"/>
                  </a:cubicBezTo>
                  <a:lnTo>
                    <a:pt x="2894980" y="6223"/>
                  </a:lnTo>
                  <a:lnTo>
                    <a:pt x="2689494" y="16002"/>
                  </a:lnTo>
                  <a:cubicBezTo>
                    <a:pt x="2689494" y="16002"/>
                    <a:pt x="2355865" y="0"/>
                    <a:pt x="2323988" y="14986"/>
                  </a:cubicBezTo>
                  <a:cubicBezTo>
                    <a:pt x="2291984" y="29972"/>
                    <a:pt x="2226071" y="6223"/>
                    <a:pt x="2226071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383166"/>
                  </a:lnTo>
                  <a:lnTo>
                    <a:pt x="25019" y="2561982"/>
                  </a:lnTo>
                  <a:cubicBezTo>
                    <a:pt x="25019" y="2561982"/>
                    <a:pt x="0" y="2603130"/>
                    <a:pt x="16002" y="2763150"/>
                  </a:cubicBezTo>
                  <a:cubicBezTo>
                    <a:pt x="32004" y="2923170"/>
                    <a:pt x="49276" y="3018420"/>
                    <a:pt x="49276" y="3018420"/>
                  </a:cubicBezTo>
                  <a:lnTo>
                    <a:pt x="132842" y="3018674"/>
                  </a:lnTo>
                  <a:lnTo>
                    <a:pt x="305562" y="3002164"/>
                  </a:lnTo>
                  <a:lnTo>
                    <a:pt x="532511" y="3019690"/>
                  </a:lnTo>
                  <a:lnTo>
                    <a:pt x="771144" y="3028834"/>
                  </a:lnTo>
                  <a:lnTo>
                    <a:pt x="906526" y="3003688"/>
                  </a:lnTo>
                  <a:lnTo>
                    <a:pt x="1008761" y="3020960"/>
                  </a:lnTo>
                  <a:lnTo>
                    <a:pt x="2290841" y="3022865"/>
                  </a:lnTo>
                  <a:lnTo>
                    <a:pt x="2533792" y="3023500"/>
                  </a:lnTo>
                  <a:lnTo>
                    <a:pt x="2770647" y="3013848"/>
                  </a:lnTo>
                  <a:lnTo>
                    <a:pt x="2956956" y="3024643"/>
                  </a:lnTo>
                  <a:lnTo>
                    <a:pt x="3034426" y="3024897"/>
                  </a:lnTo>
                  <a:lnTo>
                    <a:pt x="3034807" y="2876942"/>
                  </a:lnTo>
                  <a:lnTo>
                    <a:pt x="3035061" y="2763277"/>
                  </a:lnTo>
                  <a:lnTo>
                    <a:pt x="3027187" y="2557791"/>
                  </a:lnTo>
                  <a:lnTo>
                    <a:pt x="3036077" y="2389643"/>
                  </a:lnTo>
                  <a:lnTo>
                    <a:pt x="3037855" y="671576"/>
                  </a:lnTo>
                  <a:lnTo>
                    <a:pt x="3046999" y="424561"/>
                  </a:lnTo>
                  <a:cubicBezTo>
                    <a:pt x="3046999" y="424561"/>
                    <a:pt x="3030997" y="247015"/>
                    <a:pt x="3030616" y="18605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229606" y="5441208"/>
            <a:ext cx="3828787" cy="3817092"/>
            <a:chOff x="0" y="0"/>
            <a:chExt cx="3036331" cy="3027056"/>
          </a:xfrm>
        </p:grpSpPr>
        <p:sp>
          <p:nvSpPr>
            <p:cNvPr id="8" name="Freeform 8"/>
            <p:cNvSpPr/>
            <p:nvPr/>
          </p:nvSpPr>
          <p:spPr>
            <a:xfrm>
              <a:off x="-10795" y="-1905"/>
              <a:ext cx="3046999" cy="3028834"/>
            </a:xfrm>
            <a:custGeom>
              <a:avLst/>
              <a:gdLst/>
              <a:ahLst/>
              <a:cxnLst/>
              <a:rect l="l" t="t" r="r" b="b"/>
              <a:pathLst>
                <a:path w="3046999" h="3028834">
                  <a:moveTo>
                    <a:pt x="3030870" y="186309"/>
                  </a:moveTo>
                  <a:cubicBezTo>
                    <a:pt x="3030489" y="125349"/>
                    <a:pt x="3039887" y="8509"/>
                    <a:pt x="3039887" y="8509"/>
                  </a:cubicBezTo>
                  <a:lnTo>
                    <a:pt x="2894980" y="6223"/>
                  </a:lnTo>
                  <a:lnTo>
                    <a:pt x="2689494" y="16002"/>
                  </a:lnTo>
                  <a:cubicBezTo>
                    <a:pt x="2689494" y="16002"/>
                    <a:pt x="2355865" y="0"/>
                    <a:pt x="2323988" y="14986"/>
                  </a:cubicBezTo>
                  <a:cubicBezTo>
                    <a:pt x="2291984" y="29972"/>
                    <a:pt x="2226071" y="6223"/>
                    <a:pt x="2226071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383166"/>
                  </a:lnTo>
                  <a:lnTo>
                    <a:pt x="25019" y="2561982"/>
                  </a:lnTo>
                  <a:cubicBezTo>
                    <a:pt x="25019" y="2561982"/>
                    <a:pt x="0" y="2603130"/>
                    <a:pt x="16002" y="2763150"/>
                  </a:cubicBezTo>
                  <a:cubicBezTo>
                    <a:pt x="32004" y="2923170"/>
                    <a:pt x="49276" y="3018420"/>
                    <a:pt x="49276" y="3018420"/>
                  </a:cubicBezTo>
                  <a:lnTo>
                    <a:pt x="132842" y="3018674"/>
                  </a:lnTo>
                  <a:lnTo>
                    <a:pt x="305562" y="3002164"/>
                  </a:lnTo>
                  <a:lnTo>
                    <a:pt x="532511" y="3019690"/>
                  </a:lnTo>
                  <a:lnTo>
                    <a:pt x="771144" y="3028834"/>
                  </a:lnTo>
                  <a:lnTo>
                    <a:pt x="906526" y="3003688"/>
                  </a:lnTo>
                  <a:lnTo>
                    <a:pt x="1008761" y="3020960"/>
                  </a:lnTo>
                  <a:lnTo>
                    <a:pt x="2290841" y="3022865"/>
                  </a:lnTo>
                  <a:lnTo>
                    <a:pt x="2533792" y="3023500"/>
                  </a:lnTo>
                  <a:lnTo>
                    <a:pt x="2770647" y="3013848"/>
                  </a:lnTo>
                  <a:lnTo>
                    <a:pt x="2956956" y="3024643"/>
                  </a:lnTo>
                  <a:lnTo>
                    <a:pt x="3034426" y="3024897"/>
                  </a:lnTo>
                  <a:lnTo>
                    <a:pt x="3034807" y="2876942"/>
                  </a:lnTo>
                  <a:lnTo>
                    <a:pt x="3035061" y="2763277"/>
                  </a:lnTo>
                  <a:lnTo>
                    <a:pt x="3027187" y="2557791"/>
                  </a:lnTo>
                  <a:lnTo>
                    <a:pt x="3036077" y="2389643"/>
                  </a:lnTo>
                  <a:lnTo>
                    <a:pt x="3037855" y="671576"/>
                  </a:lnTo>
                  <a:lnTo>
                    <a:pt x="3046999" y="424561"/>
                  </a:lnTo>
                  <a:cubicBezTo>
                    <a:pt x="3046999" y="424561"/>
                    <a:pt x="3030997" y="247015"/>
                    <a:pt x="3030616" y="18605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648944" y="5441208"/>
            <a:ext cx="3828787" cy="3817092"/>
            <a:chOff x="0" y="0"/>
            <a:chExt cx="3036331" cy="3027056"/>
          </a:xfrm>
        </p:grpSpPr>
        <p:sp>
          <p:nvSpPr>
            <p:cNvPr id="10" name="Freeform 10"/>
            <p:cNvSpPr/>
            <p:nvPr/>
          </p:nvSpPr>
          <p:spPr>
            <a:xfrm>
              <a:off x="-10795" y="-1905"/>
              <a:ext cx="3046999" cy="3028834"/>
            </a:xfrm>
            <a:custGeom>
              <a:avLst/>
              <a:gdLst/>
              <a:ahLst/>
              <a:cxnLst/>
              <a:rect l="l" t="t" r="r" b="b"/>
              <a:pathLst>
                <a:path w="3046999" h="3028834">
                  <a:moveTo>
                    <a:pt x="3030870" y="186309"/>
                  </a:moveTo>
                  <a:cubicBezTo>
                    <a:pt x="3030489" y="125349"/>
                    <a:pt x="3039887" y="8509"/>
                    <a:pt x="3039887" y="8509"/>
                  </a:cubicBezTo>
                  <a:lnTo>
                    <a:pt x="2894980" y="6223"/>
                  </a:lnTo>
                  <a:lnTo>
                    <a:pt x="2689494" y="16002"/>
                  </a:lnTo>
                  <a:cubicBezTo>
                    <a:pt x="2689494" y="16002"/>
                    <a:pt x="2355865" y="0"/>
                    <a:pt x="2323988" y="14986"/>
                  </a:cubicBezTo>
                  <a:cubicBezTo>
                    <a:pt x="2291984" y="29972"/>
                    <a:pt x="2226071" y="6223"/>
                    <a:pt x="2226071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383166"/>
                  </a:lnTo>
                  <a:lnTo>
                    <a:pt x="25019" y="2561982"/>
                  </a:lnTo>
                  <a:cubicBezTo>
                    <a:pt x="25019" y="2561982"/>
                    <a:pt x="0" y="2603130"/>
                    <a:pt x="16002" y="2763150"/>
                  </a:cubicBezTo>
                  <a:cubicBezTo>
                    <a:pt x="32004" y="2923170"/>
                    <a:pt x="49276" y="3018420"/>
                    <a:pt x="49276" y="3018420"/>
                  </a:cubicBezTo>
                  <a:lnTo>
                    <a:pt x="132842" y="3018674"/>
                  </a:lnTo>
                  <a:lnTo>
                    <a:pt x="305562" y="3002164"/>
                  </a:lnTo>
                  <a:lnTo>
                    <a:pt x="532511" y="3019690"/>
                  </a:lnTo>
                  <a:lnTo>
                    <a:pt x="771144" y="3028834"/>
                  </a:lnTo>
                  <a:lnTo>
                    <a:pt x="906526" y="3003688"/>
                  </a:lnTo>
                  <a:lnTo>
                    <a:pt x="1008761" y="3020960"/>
                  </a:lnTo>
                  <a:lnTo>
                    <a:pt x="2290841" y="3022865"/>
                  </a:lnTo>
                  <a:lnTo>
                    <a:pt x="2533792" y="3023500"/>
                  </a:lnTo>
                  <a:lnTo>
                    <a:pt x="2770647" y="3013848"/>
                  </a:lnTo>
                  <a:lnTo>
                    <a:pt x="2956956" y="3024643"/>
                  </a:lnTo>
                  <a:lnTo>
                    <a:pt x="3034426" y="3024897"/>
                  </a:lnTo>
                  <a:lnTo>
                    <a:pt x="3034807" y="2876942"/>
                  </a:lnTo>
                  <a:lnTo>
                    <a:pt x="3035061" y="2763277"/>
                  </a:lnTo>
                  <a:lnTo>
                    <a:pt x="3027187" y="2557791"/>
                  </a:lnTo>
                  <a:lnTo>
                    <a:pt x="3036077" y="2389643"/>
                  </a:lnTo>
                  <a:lnTo>
                    <a:pt x="3037855" y="671576"/>
                  </a:lnTo>
                  <a:lnTo>
                    <a:pt x="3046999" y="424561"/>
                  </a:lnTo>
                  <a:cubicBezTo>
                    <a:pt x="3046999" y="424561"/>
                    <a:pt x="3030997" y="247015"/>
                    <a:pt x="3030616" y="18605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3925075" y="5054316"/>
            <a:ext cx="1605968" cy="773785"/>
          </a:xfrm>
          <a:custGeom>
            <a:avLst/>
            <a:gdLst/>
            <a:ahLst/>
            <a:cxnLst/>
            <a:rect l="l" t="t" r="r" b="b"/>
            <a:pathLst>
              <a:path w="1605968" h="773785">
                <a:moveTo>
                  <a:pt x="0" y="0"/>
                </a:moveTo>
                <a:lnTo>
                  <a:pt x="1605968" y="0"/>
                </a:lnTo>
                <a:lnTo>
                  <a:pt x="1605968" y="773785"/>
                </a:lnTo>
                <a:lnTo>
                  <a:pt x="0" y="773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40979" y="5054316"/>
            <a:ext cx="1605968" cy="773785"/>
          </a:xfrm>
          <a:custGeom>
            <a:avLst/>
            <a:gdLst/>
            <a:ahLst/>
            <a:cxnLst/>
            <a:rect l="l" t="t" r="r" b="b"/>
            <a:pathLst>
              <a:path w="1605968" h="773785">
                <a:moveTo>
                  <a:pt x="0" y="0"/>
                </a:moveTo>
                <a:lnTo>
                  <a:pt x="1605968" y="0"/>
                </a:lnTo>
                <a:lnTo>
                  <a:pt x="1605968" y="773785"/>
                </a:lnTo>
                <a:lnTo>
                  <a:pt x="0" y="773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2760353" y="5054316"/>
            <a:ext cx="1605968" cy="773785"/>
          </a:xfrm>
          <a:custGeom>
            <a:avLst/>
            <a:gdLst/>
            <a:ahLst/>
            <a:cxnLst/>
            <a:rect l="l" t="t" r="r" b="b"/>
            <a:pathLst>
              <a:path w="1605968" h="773785">
                <a:moveTo>
                  <a:pt x="0" y="0"/>
                </a:moveTo>
                <a:lnTo>
                  <a:pt x="1605968" y="0"/>
                </a:lnTo>
                <a:lnTo>
                  <a:pt x="1605968" y="773785"/>
                </a:lnTo>
                <a:lnTo>
                  <a:pt x="0" y="773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5541296">
            <a:off x="122797" y="7343654"/>
            <a:ext cx="3375211" cy="914414"/>
          </a:xfrm>
          <a:custGeom>
            <a:avLst/>
            <a:gdLst/>
            <a:ahLst/>
            <a:cxnLst/>
            <a:rect l="l" t="t" r="r" b="b"/>
            <a:pathLst>
              <a:path w="3375211" h="914414">
                <a:moveTo>
                  <a:pt x="0" y="0"/>
                </a:moveTo>
                <a:lnTo>
                  <a:pt x="3375211" y="0"/>
                </a:lnTo>
                <a:lnTo>
                  <a:pt x="3375211" y="914414"/>
                </a:lnTo>
                <a:lnTo>
                  <a:pt x="0" y="914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26575">
            <a:off x="3068995" y="1868292"/>
            <a:ext cx="12402810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75"/>
              </a:lnSpc>
              <a:spcBef>
                <a:spcPct val="0"/>
              </a:spcBef>
            </a:pPr>
            <a:r>
              <a:rPr lang="en-US" sz="9500">
                <a:solidFill>
                  <a:srgbClr val="FFFFFF"/>
                </a:solidFill>
                <a:latin typeface="Pagkaki"/>
                <a:ea typeface="Pagkaki"/>
                <a:cs typeface="Pagkaki"/>
                <a:sym typeface="Pagkaki"/>
              </a:rPr>
              <a:t>CAUSES OF DEPRECIATION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62882" y="3792638"/>
            <a:ext cx="11362237" cy="6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Causes of Depreciation include: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24482" y="6549972"/>
            <a:ext cx="3007155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Natural usage (wear and tear)</a:t>
            </a:r>
          </a:p>
          <a:p>
            <a:pPr marL="0" lvl="1" indent="0" algn="ctr">
              <a:lnSpc>
                <a:spcPts val="4760"/>
              </a:lnSpc>
              <a:spcBef>
                <a:spcPct val="0"/>
              </a:spcBef>
            </a:pPr>
            <a:endParaRPr lang="en-US" sz="3400">
              <a:solidFill>
                <a:srgbClr val="363464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640423" y="6323594"/>
            <a:ext cx="3007155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Obsolescence (becoming outdated)</a:t>
            </a:r>
          </a:p>
          <a:p>
            <a:pPr marL="0" lvl="1" indent="0" algn="ctr">
              <a:lnSpc>
                <a:spcPts val="4760"/>
              </a:lnSpc>
              <a:spcBef>
                <a:spcPct val="0"/>
              </a:spcBef>
            </a:pPr>
            <a:endParaRPr lang="en-US" sz="3400">
              <a:solidFill>
                <a:srgbClr val="363464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058519" y="6249934"/>
            <a:ext cx="3007155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3634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End of its useful economic life</a:t>
            </a:r>
          </a:p>
          <a:p>
            <a:pPr marL="0" lvl="1" indent="0" algn="ctr">
              <a:lnSpc>
                <a:spcPts val="4760"/>
              </a:lnSpc>
              <a:spcBef>
                <a:spcPct val="0"/>
              </a:spcBef>
            </a:pPr>
            <a:endParaRPr lang="en-US" sz="3400">
              <a:solidFill>
                <a:srgbClr val="363464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1335">
            <a:off x="10843774" y="-1338844"/>
            <a:ext cx="9169570" cy="12964687"/>
          </a:xfrm>
          <a:custGeom>
            <a:avLst/>
            <a:gdLst/>
            <a:ahLst/>
            <a:cxnLst/>
            <a:rect l="l" t="t" r="r" b="b"/>
            <a:pathLst>
              <a:path w="9169570" h="12964687">
                <a:moveTo>
                  <a:pt x="0" y="0"/>
                </a:moveTo>
                <a:lnTo>
                  <a:pt x="9169569" y="0"/>
                </a:lnTo>
                <a:lnTo>
                  <a:pt x="9169569" y="12964688"/>
                </a:lnTo>
                <a:lnTo>
                  <a:pt x="0" y="12964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66334">
            <a:off x="8694742" y="1583270"/>
            <a:ext cx="10246540" cy="7120460"/>
            <a:chOff x="0" y="0"/>
            <a:chExt cx="8125781" cy="5646716"/>
          </a:xfrm>
        </p:grpSpPr>
        <p:sp>
          <p:nvSpPr>
            <p:cNvPr id="4" name="Freeform 4"/>
            <p:cNvSpPr/>
            <p:nvPr/>
          </p:nvSpPr>
          <p:spPr>
            <a:xfrm>
              <a:off x="-10795" y="-1905"/>
              <a:ext cx="8136449" cy="5648493"/>
            </a:xfrm>
            <a:custGeom>
              <a:avLst/>
              <a:gdLst/>
              <a:ahLst/>
              <a:cxnLst/>
              <a:rect l="l" t="t" r="r" b="b"/>
              <a:pathLst>
                <a:path w="8136449" h="5648493">
                  <a:moveTo>
                    <a:pt x="8120320" y="186309"/>
                  </a:moveTo>
                  <a:cubicBezTo>
                    <a:pt x="8119940" y="125349"/>
                    <a:pt x="8129337" y="8509"/>
                    <a:pt x="8129337" y="8509"/>
                  </a:cubicBezTo>
                  <a:lnTo>
                    <a:pt x="7984430" y="6223"/>
                  </a:lnTo>
                  <a:lnTo>
                    <a:pt x="7778944" y="16002"/>
                  </a:lnTo>
                  <a:cubicBezTo>
                    <a:pt x="7778944" y="16002"/>
                    <a:pt x="7445316" y="0"/>
                    <a:pt x="7413438" y="14986"/>
                  </a:cubicBezTo>
                  <a:cubicBezTo>
                    <a:pt x="7381434" y="29972"/>
                    <a:pt x="7315521" y="6223"/>
                    <a:pt x="7315521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5002825"/>
                  </a:lnTo>
                  <a:lnTo>
                    <a:pt x="25019" y="5181642"/>
                  </a:lnTo>
                  <a:cubicBezTo>
                    <a:pt x="25019" y="5181642"/>
                    <a:pt x="0" y="5222789"/>
                    <a:pt x="16002" y="5382810"/>
                  </a:cubicBezTo>
                  <a:cubicBezTo>
                    <a:pt x="32004" y="5542830"/>
                    <a:pt x="49276" y="5638080"/>
                    <a:pt x="49276" y="5638080"/>
                  </a:cubicBezTo>
                  <a:lnTo>
                    <a:pt x="132842" y="5638333"/>
                  </a:lnTo>
                  <a:lnTo>
                    <a:pt x="305562" y="5621824"/>
                  </a:lnTo>
                  <a:lnTo>
                    <a:pt x="532511" y="5639350"/>
                  </a:lnTo>
                  <a:lnTo>
                    <a:pt x="771144" y="5648493"/>
                  </a:lnTo>
                  <a:lnTo>
                    <a:pt x="906526" y="5623348"/>
                  </a:lnTo>
                  <a:lnTo>
                    <a:pt x="1008761" y="5640619"/>
                  </a:lnTo>
                  <a:lnTo>
                    <a:pt x="7380291" y="5642525"/>
                  </a:lnTo>
                  <a:lnTo>
                    <a:pt x="7623242" y="5643160"/>
                  </a:lnTo>
                  <a:lnTo>
                    <a:pt x="7860097" y="5633507"/>
                  </a:lnTo>
                  <a:lnTo>
                    <a:pt x="8046406" y="5644302"/>
                  </a:lnTo>
                  <a:lnTo>
                    <a:pt x="8123877" y="5644556"/>
                  </a:lnTo>
                  <a:lnTo>
                    <a:pt x="8124257" y="5496601"/>
                  </a:lnTo>
                  <a:lnTo>
                    <a:pt x="8124511" y="5382937"/>
                  </a:lnTo>
                  <a:lnTo>
                    <a:pt x="8116637" y="5177450"/>
                  </a:lnTo>
                  <a:lnTo>
                    <a:pt x="8125528" y="5009302"/>
                  </a:lnTo>
                  <a:lnTo>
                    <a:pt x="8127305" y="671576"/>
                  </a:lnTo>
                  <a:lnTo>
                    <a:pt x="8136449" y="424561"/>
                  </a:lnTo>
                  <a:cubicBezTo>
                    <a:pt x="8136449" y="424561"/>
                    <a:pt x="8120447" y="247015"/>
                    <a:pt x="8120066" y="18605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 rot="-1675088">
            <a:off x="8123716" y="1744619"/>
            <a:ext cx="3319024" cy="1049641"/>
          </a:xfrm>
          <a:custGeom>
            <a:avLst/>
            <a:gdLst/>
            <a:ahLst/>
            <a:cxnLst/>
            <a:rect l="l" t="t" r="r" b="b"/>
            <a:pathLst>
              <a:path w="3319024" h="1049641">
                <a:moveTo>
                  <a:pt x="0" y="0"/>
                </a:moveTo>
                <a:lnTo>
                  <a:pt x="3319023" y="0"/>
                </a:lnTo>
                <a:lnTo>
                  <a:pt x="3319023" y="1049642"/>
                </a:lnTo>
                <a:lnTo>
                  <a:pt x="0" y="1049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75088">
            <a:off x="16849230" y="7802519"/>
            <a:ext cx="3319024" cy="1049641"/>
          </a:xfrm>
          <a:custGeom>
            <a:avLst/>
            <a:gdLst/>
            <a:ahLst/>
            <a:cxnLst/>
            <a:rect l="l" t="t" r="r" b="b"/>
            <a:pathLst>
              <a:path w="3319024" h="1049641">
                <a:moveTo>
                  <a:pt x="0" y="0"/>
                </a:moveTo>
                <a:lnTo>
                  <a:pt x="3319024" y="0"/>
                </a:lnTo>
                <a:lnTo>
                  <a:pt x="3319024" y="1049642"/>
                </a:lnTo>
                <a:lnTo>
                  <a:pt x="0" y="1049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62327" y="2429192"/>
            <a:ext cx="4730273" cy="4730273"/>
          </a:xfrm>
          <a:custGeom>
            <a:avLst/>
            <a:gdLst/>
            <a:ahLst/>
            <a:cxnLst/>
            <a:rect l="l" t="t" r="r" b="b"/>
            <a:pathLst>
              <a:path w="4730273" h="4730273">
                <a:moveTo>
                  <a:pt x="0" y="0"/>
                </a:moveTo>
                <a:lnTo>
                  <a:pt x="4730273" y="0"/>
                </a:lnTo>
                <a:lnTo>
                  <a:pt x="4730273" y="4730273"/>
                </a:lnTo>
                <a:lnTo>
                  <a:pt x="0" y="4730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205230"/>
            <a:ext cx="6777230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75"/>
              </a:lnSpc>
              <a:spcBef>
                <a:spcPct val="0"/>
              </a:spcBef>
            </a:pPr>
            <a:r>
              <a:rPr lang="en-US" sz="9500">
                <a:solidFill>
                  <a:srgbClr val="E72E2F"/>
                </a:solidFill>
                <a:latin typeface="Pagkaki"/>
                <a:ea typeface="Pagkaki"/>
                <a:cs typeface="Pagkaki"/>
                <a:sym typeface="Pagkaki"/>
              </a:rPr>
              <a:t>MUDDY PUDDLES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719830"/>
            <a:ext cx="6777230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363464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ANYTHING ABOUT THE DEFINITION AND CAUSES OF DEPRECIATION THAT YOU ARE UNSURE OF?</a:t>
            </a:r>
          </a:p>
        </p:txBody>
      </p:sp>
    </p:spTree>
  </p:cSld>
  <p:clrMapOvr>
    <a:masterClrMapping/>
  </p:clrMapOvr>
  <p:transition spd="slow">
    <p:push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393</Words>
  <Application>Microsoft Office PowerPoint</Application>
  <PresentationFormat>Custom</PresentationFormat>
  <Paragraphs>93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Atkinson Hyperlegible Bold</vt:lpstr>
      <vt:lpstr>Arial</vt:lpstr>
      <vt:lpstr>Bitter</vt:lpstr>
      <vt:lpstr>Pagkaki</vt:lpstr>
      <vt:lpstr>Sniglet</vt:lpstr>
      <vt:lpstr>Calibri</vt:lpstr>
      <vt:lpstr>Atkinson Hyperlegible</vt:lpstr>
      <vt:lpstr>Office Theme</vt:lpstr>
      <vt:lpstr>PowerPoint Presentation</vt:lpstr>
      <vt:lpstr>PowerPoint Presentation</vt:lpstr>
      <vt:lpstr>PowerPoint Presentation</vt:lpstr>
      <vt:lpstr>PowerPoint Presentation</vt:lpstr>
      <vt:lpstr>How is this loss in value Recorded in Accounts?</vt:lpstr>
      <vt:lpstr>How is Depreciation Calculated?</vt:lpstr>
      <vt:lpstr>So…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Retrieval Practice: Dice Roll</vt:lpstr>
      <vt:lpstr>PowerPoint Presentation</vt:lpstr>
      <vt:lpstr>PowerPoint Presentation</vt:lpstr>
      <vt:lpstr>PowerPoint Presentation</vt:lpstr>
      <vt:lpstr>2023 Topic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Life Cycle Assessment of Products Education Presentation in Pastel Purple Style</dc:title>
  <dc:creator>Mr.N. Regan</dc:creator>
  <cp:lastModifiedBy>Mr.N. Regan</cp:lastModifiedBy>
  <cp:revision>4</cp:revision>
  <dcterms:created xsi:type="dcterms:W3CDTF">2006-08-16T00:00:00Z</dcterms:created>
  <dcterms:modified xsi:type="dcterms:W3CDTF">2024-09-14T19:30:22Z</dcterms:modified>
  <dc:identifier>DAGQvkaViBc</dc:identifier>
</cp:coreProperties>
</file>